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4" r:id="rId2"/>
  </p:sldMasterIdLst>
  <p:notesMasterIdLst>
    <p:notesMasterId r:id="rId66"/>
  </p:notesMasterIdLst>
  <p:handoutMasterIdLst>
    <p:handoutMasterId r:id="rId67"/>
  </p:handoutMasterIdLst>
  <p:sldIdLst>
    <p:sldId id="511" r:id="rId3"/>
    <p:sldId id="512" r:id="rId4"/>
    <p:sldId id="564" r:id="rId5"/>
    <p:sldId id="583" r:id="rId6"/>
    <p:sldId id="573" r:id="rId7"/>
    <p:sldId id="574" r:id="rId8"/>
    <p:sldId id="575" r:id="rId9"/>
    <p:sldId id="576" r:id="rId10"/>
    <p:sldId id="577" r:id="rId11"/>
    <p:sldId id="578" r:id="rId12"/>
    <p:sldId id="579" r:id="rId13"/>
    <p:sldId id="580" r:id="rId14"/>
    <p:sldId id="581" r:id="rId15"/>
    <p:sldId id="582" r:id="rId16"/>
    <p:sldId id="584" r:id="rId17"/>
    <p:sldId id="514" r:id="rId18"/>
    <p:sldId id="515" r:id="rId19"/>
    <p:sldId id="516" r:id="rId20"/>
    <p:sldId id="517" r:id="rId21"/>
    <p:sldId id="566" r:id="rId22"/>
    <p:sldId id="519" r:id="rId23"/>
    <p:sldId id="520" r:id="rId24"/>
    <p:sldId id="521" r:id="rId25"/>
    <p:sldId id="522" r:id="rId26"/>
    <p:sldId id="523" r:id="rId27"/>
    <p:sldId id="524" r:id="rId28"/>
    <p:sldId id="525" r:id="rId29"/>
    <p:sldId id="526" r:id="rId30"/>
    <p:sldId id="565" r:id="rId31"/>
    <p:sldId id="527" r:id="rId32"/>
    <p:sldId id="528" r:id="rId33"/>
    <p:sldId id="529" r:id="rId34"/>
    <p:sldId id="530" r:id="rId35"/>
    <p:sldId id="532" r:id="rId36"/>
    <p:sldId id="533" r:id="rId37"/>
    <p:sldId id="534" r:id="rId38"/>
    <p:sldId id="535" r:id="rId39"/>
    <p:sldId id="537" r:id="rId40"/>
    <p:sldId id="538" r:id="rId41"/>
    <p:sldId id="539" r:id="rId42"/>
    <p:sldId id="540" r:id="rId43"/>
    <p:sldId id="541" r:id="rId44"/>
    <p:sldId id="568" r:id="rId45"/>
    <p:sldId id="543" r:id="rId46"/>
    <p:sldId id="544" r:id="rId47"/>
    <p:sldId id="545" r:id="rId48"/>
    <p:sldId id="546" r:id="rId49"/>
    <p:sldId id="547" r:id="rId50"/>
    <p:sldId id="548" r:id="rId51"/>
    <p:sldId id="549" r:id="rId52"/>
    <p:sldId id="550" r:id="rId53"/>
    <p:sldId id="551" r:id="rId54"/>
    <p:sldId id="552" r:id="rId55"/>
    <p:sldId id="553" r:id="rId56"/>
    <p:sldId id="554" r:id="rId57"/>
    <p:sldId id="555" r:id="rId58"/>
    <p:sldId id="556" r:id="rId59"/>
    <p:sldId id="557" r:id="rId60"/>
    <p:sldId id="558" r:id="rId61"/>
    <p:sldId id="559" r:id="rId62"/>
    <p:sldId id="567" r:id="rId63"/>
    <p:sldId id="569" r:id="rId64"/>
    <p:sldId id="513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3" name="Jennifer Lynn" initials="JL [43]" lastIdx="1" clrIdx="42"/>
  <p:cmAuthor id="1" name="Jennifer Lynn" initials="JL" lastIdx="4" clrIdx="0"/>
  <p:cmAuthor id="44" name="Jennifer Lynn" initials="JL [44]" lastIdx="1" clrIdx="43"/>
  <p:cmAuthor id="2" name="Jennifer Lynn" initials="JL [2]" lastIdx="1" clrIdx="1"/>
  <p:cmAuthor id="45" name="Jennifer Lynn" initials="JL [45]" lastIdx="1" clrIdx="44"/>
  <p:cmAuthor id="3" name="Jennifer Lynn" initials="JL [3]" lastIdx="1" clrIdx="2"/>
  <p:cmAuthor id="46" name="Jennifer Lynn" initials="JL [46]" lastIdx="1" clrIdx="45"/>
  <p:cmAuthor id="4" name="Jennifer Lynn" initials="JL [4]" lastIdx="1" clrIdx="3"/>
  <p:cmAuthor id="47" name="Elcano, Tierra Ross" initials="ETR" lastIdx="4" clrIdx="46"/>
  <p:cmAuthor id="5" name="Jennifer Lynn" initials="JL [5]" lastIdx="1" clrIdx="4"/>
  <p:cmAuthor id="6" name="Jennifer Lynn" initials="JL [6]" lastIdx="1" clrIdx="5"/>
  <p:cmAuthor id="7" name="Jennifer Lynn" initials="JL [7]" lastIdx="1" clrIdx="6"/>
  <p:cmAuthor id="8" name="Jennifer Lynn" initials="JL [8]" lastIdx="1" clrIdx="7"/>
  <p:cmAuthor id="9" name="Jennifer Lynn" initials="JL [9]" lastIdx="1" clrIdx="8"/>
  <p:cmAuthor id="10" name="Jennifer Lynn" initials="JL [10]" lastIdx="1" clrIdx="9"/>
  <p:cmAuthor id="11" name="Jennifer Lynn" initials="JL [11]" lastIdx="1" clrIdx="10"/>
  <p:cmAuthor id="12" name="Jennifer Lynn" initials="JL [12]" lastIdx="1" clrIdx="11"/>
  <p:cmAuthor id="13" name="Jennifer Lynn" initials="JL [13]" lastIdx="1" clrIdx="12"/>
  <p:cmAuthor id="14" name="Jennifer Lynn" initials="JL [14]" lastIdx="1" clrIdx="13"/>
  <p:cmAuthor id="15" name="Jennifer Lynn" initials="JL [15]" lastIdx="1" clrIdx="14"/>
  <p:cmAuthor id="16" name="Jennifer Lynn" initials="JL [16]" lastIdx="1" clrIdx="15"/>
  <p:cmAuthor id="17" name="Jennifer Lynn" initials="JL [17]" lastIdx="1" clrIdx="16"/>
  <p:cmAuthor id="18" name="Jennifer Lynn" initials="JL [18]" lastIdx="1" clrIdx="17"/>
  <p:cmAuthor id="19" name="Jennifer Lynn" initials="JL [19]" lastIdx="1" clrIdx="18"/>
  <p:cmAuthor id="20" name="Jennifer Lynn" initials="JL [20]" lastIdx="1" clrIdx="19"/>
  <p:cmAuthor id="21" name="Jennifer Lynn" initials="JL [21]" lastIdx="1" clrIdx="20"/>
  <p:cmAuthor id="22" name="Jennifer Lynn" initials="JL [22]" lastIdx="1" clrIdx="21"/>
  <p:cmAuthor id="23" name="Jennifer Lynn" initials="JL [23]" lastIdx="1" clrIdx="22"/>
  <p:cmAuthor id="24" name="Jennifer Lynn" initials="JL [24]" lastIdx="1" clrIdx="23"/>
  <p:cmAuthor id="25" name="Jennifer Lynn" initials="JL [25]" lastIdx="1" clrIdx="24"/>
  <p:cmAuthor id="26" name="Jennifer Lynn" initials="JL [26]" lastIdx="1" clrIdx="25"/>
  <p:cmAuthor id="27" name="Jennifer Lynn" initials="JL [27]" lastIdx="1" clrIdx="26"/>
  <p:cmAuthor id="28" name="Jennifer Lynn" initials="JL [28]" lastIdx="1" clrIdx="27"/>
  <p:cmAuthor id="29" name="Jennifer Lynn" initials="JL [29]" lastIdx="1" clrIdx="28"/>
  <p:cmAuthor id="30" name="Jennifer Lynn" initials="JL [30]" lastIdx="1" clrIdx="29"/>
  <p:cmAuthor id="31" name="Jennifer Lynn" initials="JL [31]" lastIdx="1" clrIdx="30"/>
  <p:cmAuthor id="32" name="Jennifer Lynn" initials="JL [32]" lastIdx="1" clrIdx="31"/>
  <p:cmAuthor id="33" name="Jennifer Lynn" initials="JL [33]" lastIdx="1" clrIdx="32"/>
  <p:cmAuthor id="34" name="Jennifer Lynn" initials="JL [34]" lastIdx="1" clrIdx="33"/>
  <p:cmAuthor id="35" name="Jennifer Lynn" initials="JL [35]" lastIdx="1" clrIdx="34"/>
  <p:cmAuthor id="36" name="Jennifer Lynn" initials="JL [36]" lastIdx="1" clrIdx="35"/>
  <p:cmAuthor id="37" name="Jennifer Lynn" initials="JL [37]" lastIdx="1" clrIdx="36"/>
  <p:cmAuthor id="38" name="Jennifer Lynn" initials="JL [38]" lastIdx="1" clrIdx="37"/>
  <p:cmAuthor id="39" name="Jennifer Lynn" initials="JL [39]" lastIdx="1" clrIdx="38"/>
  <p:cmAuthor id="40" name="Jennifer Lynn" initials="JL [40]" lastIdx="1" clrIdx="39"/>
  <p:cmAuthor id="41" name="Jennifer Lynn" initials="JL [41]" lastIdx="1" clrIdx="40"/>
  <p:cmAuthor id="42" name="Jennifer Lynn" initials="JL [42]" lastIdx="1" clrIdx="4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  <a:srgbClr val="001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03" autoAdjust="0"/>
    <p:restoredTop sz="86384" autoAdjust="0"/>
  </p:normalViewPr>
  <p:slideViewPr>
    <p:cSldViewPr>
      <p:cViewPr varScale="1">
        <p:scale>
          <a:sx n="60" d="100"/>
          <a:sy n="60" d="100"/>
        </p:scale>
        <p:origin x="47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179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030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Slide 2 is list of textbook LO numbers and statements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02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209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3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74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8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20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111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29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05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6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693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70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62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231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39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554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53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65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077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16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5939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748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635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793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8818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418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662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223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38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31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203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316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0551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1586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973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7237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0774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149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24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29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736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19226" y="1513556"/>
            <a:ext cx="4654550" cy="1642535"/>
          </a:xfrm>
        </p:spPr>
        <p:txBody>
          <a:bodyPr bIns="0" anchor="b">
            <a:normAutofit/>
          </a:bodyPr>
          <a:lstStyle>
            <a:lvl1pPr algn="l">
              <a:lnSpc>
                <a:spcPct val="70000"/>
              </a:lnSpc>
              <a:defRPr sz="18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49044" y="3773491"/>
            <a:ext cx="4654550" cy="1845733"/>
          </a:xfrm>
        </p:spPr>
        <p:txBody>
          <a:bodyPr tIns="0" anchor="t">
            <a:normAutofit/>
          </a:bodyPr>
          <a:lstStyle>
            <a:lvl1pPr marL="0" indent="0" algn="l">
              <a:lnSpc>
                <a:spcPct val="80000"/>
              </a:lnSpc>
              <a:buNone/>
              <a:defRPr sz="1125" b="0" i="0" spc="338">
                <a:solidFill>
                  <a:srgbClr val="003161"/>
                </a:solidFill>
                <a:latin typeface="Calibri"/>
                <a:cs typeface="Calibri"/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6136" y="5467356"/>
            <a:ext cx="2895600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-3313" y="6203494"/>
            <a:ext cx="9147313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57242"/>
          </a:xfrm>
          <a:prstGeom prst="rect">
            <a:avLst/>
          </a:prstGeom>
        </p:spPr>
      </p:pic>
      <p:pic>
        <p:nvPicPr>
          <p:cNvPr id="8" name="Picture 7" descr="NU_LOGO_654_430_Stacked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715" y="2334824"/>
            <a:ext cx="2098276" cy="170377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248025" y="2490282"/>
            <a:ext cx="0" cy="1300163"/>
          </a:xfrm>
          <a:prstGeom prst="line">
            <a:avLst/>
          </a:prstGeom>
          <a:ln w="0" cmpd="sng">
            <a:solidFill>
              <a:srgbClr val="727F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84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 b="0" i="0">
                <a:solidFill>
                  <a:srgbClr val="003161"/>
                </a:solidFill>
                <a:latin typeface="Calibri"/>
                <a:cs typeface="Calibri"/>
              </a:defRPr>
            </a:lvl1pPr>
            <a:lvl2pPr>
              <a:defRPr sz="1600">
                <a:solidFill>
                  <a:srgbClr val="003161"/>
                </a:solidFill>
              </a:defRPr>
            </a:lvl2pPr>
            <a:lvl3pPr>
              <a:defRPr sz="1400">
                <a:solidFill>
                  <a:srgbClr val="003161"/>
                </a:solidFill>
              </a:defRPr>
            </a:lvl3pPr>
            <a:lvl4pPr>
              <a:defRPr sz="1050">
                <a:solidFill>
                  <a:srgbClr val="003161"/>
                </a:solidFill>
              </a:defRPr>
            </a:lvl4pPr>
            <a:lvl5pPr>
              <a:defRPr sz="1050">
                <a:solidFill>
                  <a:srgbClr val="0031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6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6"/>
            <a:ext cx="4038600" cy="3394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6"/>
            <a:ext cx="4038600" cy="3394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7"/>
            <a:ext cx="4041775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70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6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5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4"/>
            <a:ext cx="3008313" cy="1162051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2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07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8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2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2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9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7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80"/>
            <a:ext cx="20574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80"/>
            <a:ext cx="60198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56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>
            <a:solidFill>
              <a:srgbClr val="007F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DD3B-F890-4317-89BE-CF32E2818331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52400" y="64008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</a:rPr>
              <a:t>12-1</a:t>
            </a:r>
          </a:p>
        </p:txBody>
      </p:sp>
    </p:spTree>
    <p:extLst>
      <p:ext uri="{BB962C8B-B14F-4D97-AF65-F5344CB8AC3E}">
        <p14:creationId xmlns:p14="http://schemas.microsoft.com/office/powerpoint/2010/main" val="1764950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5DD662C-DD6E-41BF-B4D1-5BB9358B7E4C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376789"/>
            <a:ext cx="918000" cy="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83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17125" y="6389431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09576A-26DC-4030-BCC0-E856B07ACA65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6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3119" y="6413711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</p:spPr>
        <p:txBody>
          <a:bodyPr/>
          <a:lstStyle/>
          <a:p>
            <a:fld id="{4F086B2B-7DD2-4D20-99BF-4544DDD5F2F2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9312" y="113072"/>
            <a:ext cx="551783" cy="182880"/>
          </a:xfrm>
        </p:spPr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915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rgbClr val="007FA3"/>
              </a:buClr>
              <a:buSzPct val="25000"/>
              <a:defRPr sz="1600"/>
            </a:lvl1pPr>
            <a:lvl2pPr marL="569913" indent="-285750">
              <a:buClr>
                <a:srgbClr val="007FA3"/>
              </a:buClr>
              <a:defRPr sz="1600"/>
            </a:lvl2pPr>
            <a:lvl3pPr>
              <a:buClr>
                <a:srgbClr val="007FA3"/>
              </a:buClr>
              <a:defRPr sz="1600"/>
            </a:lvl3pPr>
            <a:lvl4pPr>
              <a:buClr>
                <a:srgbClr val="007FA3"/>
              </a:buClr>
              <a:defRPr sz="1600"/>
            </a:lvl4pPr>
            <a:lvl5pPr>
              <a:buClr>
                <a:srgbClr val="007FA3"/>
              </a:buClr>
              <a:defRPr sz="1600"/>
            </a:lvl5pPr>
            <a:lvl6pPr>
              <a:buClr>
                <a:srgbClr val="007FA3"/>
              </a:buClr>
              <a:defRPr sz="1600"/>
            </a:lvl6pPr>
            <a:lvl7pPr>
              <a:buClr>
                <a:srgbClr val="007FA3"/>
              </a:buClr>
              <a:defRPr sz="1600"/>
            </a:lvl7pPr>
            <a:lvl8pPr>
              <a:buClr>
                <a:srgbClr val="007FA3"/>
              </a:buClr>
              <a:defRPr sz="1600"/>
            </a:lvl8pPr>
            <a:lvl9pPr>
              <a:buClr>
                <a:srgbClr val="007FA3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" y="6406074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AAF03-0BE1-4EC7-AA7D-5B9AE94074E8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96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340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" y="6429345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D9A79C-E1FC-4A18-94B7-475743023E0F}" type="datetime1">
              <a:rPr lang="en-US" smtClean="0">
                <a:solidFill>
                  <a:prstClr val="black"/>
                </a:solidFill>
              </a:rPr>
              <a:pPr/>
              <a:t>10/21/2019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10" y="6376789"/>
            <a:ext cx="918000" cy="27991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00200" y="6429345"/>
            <a:ext cx="716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en-US" sz="700" b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Copyright © 2018, 2015,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051829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" y="6477000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8E12-B9A8-4528-AFA0-37279E6D9E6B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63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3400" b="1" cap="none" baseline="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980" y="6400800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2D3AE-7CD9-4375-B147-C3D51BA49F74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651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15411" y="6400800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5943-D6A9-4B3A-B304-837A24150F83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18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267" y="6437051"/>
            <a:ext cx="8595360" cy="235463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1272128-CB06-40D1-8BF9-78EF7F23CEE3}" type="datetime1">
              <a:rPr lang="en-US" smtClean="0">
                <a:solidFill>
                  <a:prstClr val="black"/>
                </a:solidFill>
              </a:rPr>
              <a:pPr/>
              <a:t>10/21/2019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10" y="6376789"/>
            <a:ext cx="918000" cy="27991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00200" y="6429345"/>
            <a:ext cx="716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en-US" sz="700" b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Copyright © 2018, 2015,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08057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65337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1752600" y="6529254"/>
            <a:ext cx="5867400" cy="187537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 dirty="0"/>
              <a:t>Click to add copyright line</a:t>
            </a:r>
            <a:endParaRPr lang="en-IN" dirty="0"/>
          </a:p>
        </p:txBody>
      </p:sp>
      <p:pic>
        <p:nvPicPr>
          <p:cNvPr id="15" name="Picture 14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389296"/>
            <a:ext cx="918000" cy="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4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204" y="533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579" y="1902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257169"/>
              <a:t>10/21/2019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25716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02365"/>
            <a:ext cx="9144000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86" y="6251337"/>
            <a:ext cx="1438656" cy="63389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638801" y="6428348"/>
            <a:ext cx="3612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200" b="1" i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College of Professional Studies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0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3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257169" rtl="0" eaLnBrk="1" latinLnBrk="0" hangingPunct="1">
        <a:spcBef>
          <a:spcPct val="0"/>
        </a:spcBef>
        <a:buNone/>
        <a:defRPr sz="1913" b="1" i="0" u="none" kern="1200">
          <a:solidFill>
            <a:srgbClr val="003161"/>
          </a:solidFill>
          <a:latin typeface="Calibri"/>
          <a:ea typeface="+mj-ea"/>
          <a:cs typeface="Calibri"/>
        </a:defRPr>
      </a:lvl1pPr>
    </p:titleStyle>
    <p:bodyStyle>
      <a:lvl1pPr marL="192877" indent="-192877" algn="l" defTabSz="257169" rtl="0" eaLnBrk="1" latinLnBrk="0" hangingPunct="1">
        <a:spcBef>
          <a:spcPct val="20000"/>
        </a:spcBef>
        <a:buFont typeface="Arial"/>
        <a:buChar char="•"/>
        <a:defRPr sz="1575" b="0" i="0" kern="1200">
          <a:solidFill>
            <a:srgbClr val="003161"/>
          </a:solidFill>
          <a:latin typeface="Calibri"/>
          <a:ea typeface="+mn-ea"/>
          <a:cs typeface="Calibri"/>
        </a:defRPr>
      </a:lvl1pPr>
      <a:lvl2pPr marL="417899" indent="-160730" algn="l" defTabSz="257169" rtl="0" eaLnBrk="1" latinLnBrk="0" hangingPunct="1">
        <a:spcBef>
          <a:spcPct val="20000"/>
        </a:spcBef>
        <a:buFont typeface="Arial"/>
        <a:buChar char="–"/>
        <a:defRPr sz="1350" b="0" i="0" u="none" kern="1200">
          <a:solidFill>
            <a:srgbClr val="003161"/>
          </a:solidFill>
          <a:latin typeface="+mn-lt"/>
          <a:ea typeface="+mn-ea"/>
          <a:cs typeface="+mn-cs"/>
        </a:defRPr>
      </a:lvl2pPr>
      <a:lvl3pPr marL="642922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rgbClr val="003161"/>
          </a:solidFill>
          <a:latin typeface="+mn-lt"/>
          <a:ea typeface="+mn-ea"/>
          <a:cs typeface="+mn-cs"/>
        </a:defRPr>
      </a:lvl3pPr>
      <a:lvl4pPr marL="900090" indent="-128585" algn="l" defTabSz="257169" rtl="0" eaLnBrk="1" latinLnBrk="0" hangingPunct="1">
        <a:spcBef>
          <a:spcPct val="20000"/>
        </a:spcBef>
        <a:buFont typeface="Arial"/>
        <a:buChar char="–"/>
        <a:defRPr sz="900" kern="1200">
          <a:solidFill>
            <a:srgbClr val="003161"/>
          </a:solidFill>
          <a:latin typeface="+mn-lt"/>
          <a:ea typeface="+mn-ea"/>
          <a:cs typeface="+mn-cs"/>
        </a:defRPr>
      </a:lvl4pPr>
      <a:lvl5pPr marL="1157258" indent="-128585" algn="l" defTabSz="257169" rtl="0" eaLnBrk="1" latinLnBrk="0" hangingPunct="1">
        <a:spcBef>
          <a:spcPct val="20000"/>
        </a:spcBef>
        <a:buFont typeface="Arial"/>
        <a:buChar char="»"/>
        <a:defRPr sz="900" kern="1200">
          <a:solidFill>
            <a:srgbClr val="003161"/>
          </a:solidFill>
          <a:latin typeface="+mn-lt"/>
          <a:ea typeface="+mn-ea"/>
          <a:cs typeface="+mn-cs"/>
        </a:defRPr>
      </a:lvl5pPr>
      <a:lvl6pPr marL="1414427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8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99179ABE-F548-4057-A80A-ADC803138F90}" type="datetime1">
              <a:rPr lang="en-US" smtClean="0">
                <a:solidFill>
                  <a:prstClr val="white"/>
                </a:solidFill>
              </a:rPr>
              <a:pPr/>
              <a:t>10/21/2019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Pearson Logo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376789"/>
            <a:ext cx="918000" cy="27991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438400" y="6367790"/>
            <a:ext cx="525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en-US" sz="11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Copyright © 2018, 2015, 2011 Pearson Education,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7552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rgbClr val="007FA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007FA3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9226" y="1513556"/>
            <a:ext cx="5524774" cy="1642535"/>
          </a:xfrm>
        </p:spPr>
        <p:txBody>
          <a:bodyPr>
            <a:normAutofit/>
          </a:bodyPr>
          <a:lstStyle/>
          <a:p>
            <a:r>
              <a:rPr lang="en-US" sz="2026" i="1" dirty="0"/>
              <a:t>MGT 608 – Information and Supply Chain Systems</a:t>
            </a:r>
            <a:br>
              <a:rPr lang="en-US" sz="2026" i="1" dirty="0"/>
            </a:br>
            <a:br>
              <a:rPr lang="en-US" sz="2026" i="1" dirty="0"/>
            </a:br>
            <a:r>
              <a:rPr lang="en-US" sz="2026" i="1" dirty="0"/>
              <a:t>Week 4, Lesson 1</a:t>
            </a:r>
            <a:br>
              <a:rPr lang="en-US" sz="2026" i="1" dirty="0"/>
            </a:br>
            <a:br>
              <a:rPr lang="en-US" sz="2026" dirty="0"/>
            </a:br>
            <a:br>
              <a:rPr lang="en-US" sz="2026" dirty="0"/>
            </a:br>
            <a:endParaRPr lang="en-US" sz="2026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Transportation Management  </a:t>
            </a:r>
          </a:p>
        </p:txBody>
      </p:sp>
    </p:spTree>
    <p:extLst>
      <p:ext uri="{BB962C8B-B14F-4D97-AF65-F5344CB8AC3E}">
        <p14:creationId xmlns:p14="http://schemas.microsoft.com/office/powerpoint/2010/main" val="3832425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Week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Topics</a:t>
            </a:r>
          </a:p>
          <a:p>
            <a:pPr lvl="1"/>
            <a:r>
              <a:rPr lang="en-US" sz="2000" dirty="0"/>
              <a:t>Logistics</a:t>
            </a:r>
          </a:p>
          <a:p>
            <a:pPr lvl="1"/>
            <a:r>
              <a:rPr lang="en-US" sz="2000" dirty="0"/>
              <a:t>Information Systems for Logistics</a:t>
            </a:r>
          </a:p>
          <a:p>
            <a:pPr lvl="1"/>
            <a:r>
              <a:rPr lang="en-US" sz="2000" dirty="0"/>
              <a:t>Inventory Management</a:t>
            </a:r>
          </a:p>
          <a:p>
            <a:pPr lvl="1"/>
            <a:endParaRPr lang="en-US" sz="2000" dirty="0"/>
          </a:p>
          <a:p>
            <a:r>
              <a:rPr lang="en-US" sz="2400" dirty="0"/>
              <a:t>Assignments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3752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 of Week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Chapter 11: Transportation</a:t>
            </a:r>
          </a:p>
          <a:p>
            <a:pPr lvl="0"/>
            <a:r>
              <a:rPr lang="en-US" sz="2400" dirty="0"/>
              <a:t>Chapter 12:  Supply Chain Management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9E6F74-E4D1-4387-8191-C71B3F01DB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006" y="2895600"/>
            <a:ext cx="2300394" cy="290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8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E7FC07-ECEA-4C46-813E-D16A57F2F7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36" y="304800"/>
            <a:ext cx="9127064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7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EB0DE-D481-4729-8A7E-BE5531AF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8835D-A84A-4E80-AF3E-8479B9339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3BCE8-D5FA-4BBE-A92A-B2A1FC166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7" y="-16042"/>
            <a:ext cx="8595396" cy="620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4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6B23-8E46-40F5-BEE2-D0D73429F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20457-FD8C-4920-82B5-F09FBCD4D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F08A5-0723-4DF2-B190-BC744092C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5" y="429652"/>
            <a:ext cx="9055151" cy="574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31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B41CE8-7A29-4B1B-A11F-96C313AD0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650" y="0"/>
            <a:ext cx="4838700" cy="599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73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1EBC1-1418-42B3-9D32-40235B04F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13542-2336-4EBB-BD30-0954F0223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5D4DDF-DD04-4CC2-AC46-FC34103B4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32" y="0"/>
            <a:ext cx="7076936" cy="61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4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3A03-9099-4377-94CA-B91BBDD7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252DD-2D1D-4F4C-911C-52BBDA036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D10442-5D8F-4A6A-9FBB-B703FC73E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8955505" cy="606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46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E56C4-A479-4F66-AF07-D726EFF7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D51AD-BFB2-443B-BE54-E8237562A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830672-F95B-427A-A1EE-0C530512A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3" y="228600"/>
            <a:ext cx="9093877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E3428-FC81-49C3-A7C7-4E0661A22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19D56-1D99-438C-A05E-B669056D9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4D4F31-1D91-4BDE-9A80-DAAC43950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14" y="152400"/>
            <a:ext cx="7422579" cy="607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2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7FE28E-54E9-400E-B14E-F48B6677A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8021"/>
            <a:ext cx="6477000" cy="622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01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A7C8-11B0-43D8-968E-4B96963C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03F94-8DAA-4B78-AF1D-D8C7A2A65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8CA1A3-B888-4736-8172-FAC45C115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32" y="36095"/>
            <a:ext cx="8121689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01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17B186-0786-47CA-90FD-637CEE8C5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04" y="-217225"/>
            <a:ext cx="5181600" cy="651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48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BACE0-283B-4019-9984-FEAD11D95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Events 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766D4-BA4E-4170-946E-786B1EFA0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i="1" dirty="0"/>
              <a:t>Louis goes first….</a:t>
            </a:r>
          </a:p>
        </p:txBody>
      </p:sp>
    </p:spTree>
    <p:extLst>
      <p:ext uri="{BB962C8B-B14F-4D97-AF65-F5344CB8AC3E}">
        <p14:creationId xmlns:p14="http://schemas.microsoft.com/office/powerpoint/2010/main" val="271732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017"/>
            <a:ext cx="8382000" cy="474669"/>
          </a:xfrm>
        </p:spPr>
        <p:txBody>
          <a:bodyPr>
            <a:noAutofit/>
          </a:bodyPr>
          <a:lstStyle/>
          <a:p>
            <a:pPr lvl="0" defTabSz="914400">
              <a:defRPr/>
            </a:pPr>
            <a:r>
              <a:rPr lang="en-US" altLang="en-US" sz="3600" b="1" kern="0" dirty="0">
                <a:solidFill>
                  <a:srgbClr val="007FA3"/>
                </a:solidFill>
                <a:latin typeface="+mj-lt"/>
                <a:ea typeface="+mn-ea"/>
                <a:sym typeface="Times New Roman" panose="02020603050405020304" pitchFamily="18" charset="0"/>
              </a:rPr>
              <a:t>Contemporary Logistics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57200" y="902613"/>
            <a:ext cx="8229600" cy="353849"/>
          </a:xfrm>
        </p:spPr>
        <p:txBody>
          <a:bodyPr/>
          <a:lstStyle/>
          <a:p>
            <a:r>
              <a:rPr lang="en-US" sz="2400" dirty="0"/>
              <a:t>Twelfth Edition</a:t>
            </a:r>
          </a:p>
        </p:txBody>
      </p:sp>
      <p:pic>
        <p:nvPicPr>
          <p:cNvPr id="8" name="Object 1" descr="Written by Paul R. Murphy Jr. and A. Michael Knemeyer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19" y="1408572"/>
            <a:ext cx="3522081" cy="4535028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57800" y="2209800"/>
            <a:ext cx="2438400" cy="596891"/>
          </a:xfrm>
        </p:spPr>
        <p:txBody>
          <a:bodyPr/>
          <a:lstStyle/>
          <a:p>
            <a:pPr algn="ctr"/>
            <a:r>
              <a:rPr lang="en-US" sz="3600" b="1" dirty="0"/>
              <a:t>Chapter 11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06636" y="3027807"/>
            <a:ext cx="3657600" cy="699095"/>
          </a:xfrm>
        </p:spPr>
        <p:txBody>
          <a:bodyPr/>
          <a:lstStyle/>
          <a:p>
            <a:pPr algn="ctr"/>
            <a:r>
              <a:rPr lang="en-US" sz="3200" dirty="0"/>
              <a:t>Transportation</a:t>
            </a:r>
            <a:endParaRPr lang="en-US" sz="3200" dirty="0">
              <a:cs typeface="Arial" panose="020B0604020202020204" pitchFamily="34" charset="0"/>
            </a:endParaRP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169459" y="6330296"/>
            <a:ext cx="6553200" cy="404946"/>
          </a:xfrm>
        </p:spPr>
        <p:txBody>
          <a:bodyPr>
            <a:noAutofit/>
          </a:bodyPr>
          <a:lstStyle/>
          <a:p>
            <a:r>
              <a:rPr lang="en-US" sz="1500" dirty="0">
                <a:latin typeface="Calibri" panose="020F0502020204030204" pitchFamily="34" charset="0"/>
              </a:rPr>
              <a:t>Copyright © 2018, 2015, 2012 Pearson Education, Inc. All Rights Reserved.</a:t>
            </a:r>
          </a:p>
          <a:p>
            <a:endParaRPr lang="en-US" sz="15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812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arning Objectives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50652"/>
          </a:xfrm>
        </p:spPr>
        <p:txBody>
          <a:bodyPr/>
          <a:lstStyle/>
          <a:p>
            <a:r>
              <a:rPr lang="en-US" b="1" dirty="0">
                <a:latin typeface="+mj-lt"/>
              </a:rPr>
              <a:t>Learning Objectives</a:t>
            </a:r>
            <a:endParaRPr lang="en-US" sz="1800" b="0" dirty="0">
              <a:latin typeface="+mj-lt"/>
            </a:endParaRPr>
          </a:p>
        </p:txBody>
      </p:sp>
      <p:sp>
        <p:nvSpPr>
          <p:cNvPr id="3" name="Learning Objective List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 b="1" dirty="0">
                <a:solidFill>
                  <a:srgbClr val="007FA3"/>
                </a:solidFill>
              </a:rPr>
              <a:t>1</a:t>
            </a:r>
            <a:r>
              <a:rPr lang="en-US" sz="2400" dirty="0"/>
              <a:t>  To compare and contrast transportation infrastructures</a:t>
            </a:r>
            <a:br>
              <a:rPr lang="en-US" sz="2400" dirty="0"/>
            </a:br>
            <a:r>
              <a:rPr lang="en-US" sz="2400" dirty="0"/>
              <a:t>         in several countries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b="1" dirty="0">
                <a:solidFill>
                  <a:srgbClr val="007FA3"/>
                </a:solidFill>
              </a:rPr>
              <a:t>2</a:t>
            </a:r>
            <a:r>
              <a:rPr lang="en-US" sz="2400" dirty="0"/>
              <a:t>  </a:t>
            </a:r>
            <a:r>
              <a:rPr lang="en-US" altLang="en-US" sz="2400" dirty="0"/>
              <a:t>To identify the five modes of transportation and learn</a:t>
            </a:r>
            <a:br>
              <a:rPr lang="en-US" altLang="en-US" sz="2400" dirty="0"/>
            </a:br>
            <a:r>
              <a:rPr lang="en-US" altLang="en-US" sz="2400" dirty="0"/>
              <a:t>         about their respective characteristics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b="1" dirty="0">
                <a:solidFill>
                  <a:srgbClr val="007FA3"/>
                </a:solidFill>
              </a:rPr>
              <a:t>3</a:t>
            </a:r>
            <a:r>
              <a:rPr lang="en-US" sz="2400" dirty="0"/>
              <a:t>  </a:t>
            </a:r>
            <a:r>
              <a:rPr lang="en-US" altLang="en-US" sz="2400" dirty="0"/>
              <a:t>To discuss intermodal transportation</a:t>
            </a:r>
          </a:p>
          <a:p>
            <a:pPr marL="0" indent="0">
              <a:buNone/>
              <a:defRPr/>
            </a:pPr>
            <a:r>
              <a:rPr lang="en-US" sz="2400" b="1" dirty="0">
                <a:solidFill>
                  <a:srgbClr val="007FA3"/>
                </a:solidFill>
              </a:rPr>
              <a:t>4</a:t>
            </a:r>
            <a:r>
              <a:rPr lang="en-US" sz="2400" dirty="0"/>
              <a:t>  To describe several types of transportation specialists</a:t>
            </a:r>
          </a:p>
          <a:p>
            <a:pPr marL="0" indent="0">
              <a:buNone/>
              <a:defRPr/>
            </a:pPr>
            <a:r>
              <a:rPr lang="en-US" sz="2400" b="1" dirty="0">
                <a:solidFill>
                  <a:srgbClr val="007FA3"/>
                </a:solidFill>
              </a:rPr>
              <a:t>5 </a:t>
            </a:r>
            <a:r>
              <a:rPr lang="en-US" sz="2400" dirty="0"/>
              <a:t> To explain how different types of regulation impact</a:t>
            </a:r>
            <a:br>
              <a:rPr lang="en-US" sz="2400" dirty="0"/>
            </a:br>
            <a:r>
              <a:rPr lang="en-US" sz="2400" dirty="0"/>
              <a:t>         transportation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b="1" dirty="0">
                <a:solidFill>
                  <a:srgbClr val="007FA3"/>
                </a:solidFill>
              </a:rPr>
              <a:t>6</a:t>
            </a:r>
            <a:r>
              <a:rPr lang="en-US" sz="2400" dirty="0"/>
              <a:t>  </a:t>
            </a:r>
            <a:r>
              <a:rPr lang="en-US" altLang="en-US" sz="2400" dirty="0"/>
              <a:t>To identify the legal classification of transportation</a:t>
            </a:r>
            <a:br>
              <a:rPr lang="en-US" altLang="en-US" sz="2400" dirty="0"/>
            </a:br>
            <a:r>
              <a:rPr lang="en-US" altLang="en-US" sz="2400" dirty="0"/>
              <a:t>         carriers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endParaRPr lang="en-US" altLang="en-US" dirty="0"/>
          </a:p>
          <a:p>
            <a:pPr marL="0" indent="0">
              <a:buClr>
                <a:schemeClr val="bg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73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0273" y="5334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</a:t>
            </a:r>
            <a:r>
              <a:rPr lang="en-US" altLang="en-US" sz="1800" b="0" dirty="0">
                <a:latin typeface="+mj-lt"/>
              </a:rPr>
              <a:t>(1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0273" y="14478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Transportation</a:t>
            </a:r>
          </a:p>
          <a:p>
            <a:pPr marL="548640" lvl="1"/>
            <a:r>
              <a:rPr lang="en-US" altLang="en-US" sz="2400" dirty="0"/>
              <a:t>The actual, physical movement of goods and people between two points</a:t>
            </a:r>
          </a:p>
        </p:txBody>
      </p:sp>
    </p:spTree>
    <p:extLst>
      <p:ext uri="{BB962C8B-B14F-4D97-AF65-F5344CB8AC3E}">
        <p14:creationId xmlns:p14="http://schemas.microsoft.com/office/powerpoint/2010/main" val="1369819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29491" y="5334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</a:t>
            </a:r>
            <a:r>
              <a:rPr lang="en-US" altLang="en-US" sz="1800" b="0" dirty="0">
                <a:latin typeface="+mj-lt"/>
              </a:rPr>
              <a:t>(2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61170" y="13716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Transportation influences the following logistics activities:</a:t>
            </a:r>
          </a:p>
          <a:p>
            <a:pPr marL="548640" lvl="1"/>
            <a:r>
              <a:rPr lang="en-US" altLang="en-US" sz="2400" dirty="0"/>
              <a:t>location of the firm’s plants, warehouses, vendors, retail locations, and customers</a:t>
            </a:r>
          </a:p>
          <a:p>
            <a:pPr marL="548640" lvl="1"/>
            <a:r>
              <a:rPr lang="en-US" altLang="en-US" sz="2400" dirty="0"/>
              <a:t>inventory requirements</a:t>
            </a:r>
          </a:p>
          <a:p>
            <a:pPr marL="548640" lvl="1"/>
            <a:r>
              <a:rPr lang="en-US" altLang="en-US" sz="2400" dirty="0"/>
              <a:t>packaging</a:t>
            </a:r>
          </a:p>
          <a:p>
            <a:pPr marL="548640" lvl="1"/>
            <a:r>
              <a:rPr lang="en-US" altLang="en-US" sz="2400" dirty="0"/>
              <a:t>materials handling equipment and the design of receiving and shipping docks</a:t>
            </a:r>
          </a:p>
          <a:p>
            <a:pPr marL="548640" lvl="1"/>
            <a:r>
              <a:rPr lang="en-US" altLang="en-US" sz="2400" dirty="0"/>
              <a:t>consolidation of shipments</a:t>
            </a:r>
          </a:p>
          <a:p>
            <a:pPr marL="548640" lvl="1"/>
            <a:r>
              <a:rPr lang="en-US" altLang="en-US" sz="2400" dirty="0"/>
              <a:t>type and quality of carrier and carrier service selected by the seller</a:t>
            </a:r>
          </a:p>
          <a:p>
            <a:pPr marL="548640" lvl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7084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Learning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Global Location Decision Model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3810000"/>
            <a:ext cx="3969376" cy="189301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8554" y="11049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744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</a:t>
            </a:r>
            <a:r>
              <a:rPr lang="en-US" altLang="en-US" sz="1800" b="0" dirty="0">
                <a:latin typeface="+mj-lt"/>
              </a:rPr>
              <a:t>(4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95806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Five different types, or modes, of transportation include:</a:t>
            </a:r>
          </a:p>
          <a:p>
            <a:pPr marL="548640" lvl="1"/>
            <a:r>
              <a:rPr lang="en-US" altLang="en-US" sz="2400" dirty="0"/>
              <a:t>Air</a:t>
            </a:r>
          </a:p>
          <a:p>
            <a:pPr marL="548640" lvl="1"/>
            <a:r>
              <a:rPr lang="en-US" altLang="en-US" sz="2400" dirty="0"/>
              <a:t>Motor carrier (truck)</a:t>
            </a:r>
          </a:p>
          <a:p>
            <a:pPr marL="548640" lvl="1"/>
            <a:r>
              <a:rPr lang="en-US" altLang="en-US" sz="2400" dirty="0"/>
              <a:t>Pipeline</a:t>
            </a:r>
          </a:p>
          <a:p>
            <a:pPr marL="548640" lvl="1"/>
            <a:r>
              <a:rPr lang="en-US" altLang="en-US" sz="2400" dirty="0"/>
              <a:t>Rail</a:t>
            </a:r>
          </a:p>
          <a:p>
            <a:pPr marL="548640" lvl="1"/>
            <a:r>
              <a:rPr lang="en-US" altLang="en-US" sz="2400" dirty="0"/>
              <a:t>Water</a:t>
            </a:r>
          </a:p>
          <a:p>
            <a:pPr lvl="1"/>
            <a:endParaRPr lang="en-US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4572000"/>
            <a:ext cx="3391406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20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Mode:  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  Intermodal</a:t>
            </a:r>
          </a:p>
        </p:txBody>
      </p:sp>
    </p:spTree>
    <p:extLst>
      <p:ext uri="{BB962C8B-B14F-4D97-AF65-F5344CB8AC3E}">
        <p14:creationId xmlns:p14="http://schemas.microsoft.com/office/powerpoint/2010/main" val="50101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509661" y="324052"/>
            <a:ext cx="8458200" cy="1097280"/>
          </a:xfrm>
        </p:spPr>
        <p:txBody>
          <a:bodyPr/>
          <a:lstStyle/>
          <a:p>
            <a:r>
              <a:rPr lang="en-US" sz="3200" dirty="0">
                <a:latin typeface="+mj-lt"/>
              </a:rPr>
              <a:t>Transportation Infrastructure</a:t>
            </a:r>
            <a:endParaRPr lang="en-US" sz="3200" b="1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509661" y="1576804"/>
            <a:ext cx="8229600" cy="4525963"/>
          </a:xfrm>
        </p:spPr>
        <p:txBody>
          <a:bodyPr/>
          <a:lstStyle/>
          <a:p>
            <a:r>
              <a:rPr lang="en-US" altLang="en-US" sz="2400" dirty="0"/>
              <a:t>Wide disparities in the various infrastructures exist between highly populated countries </a:t>
            </a:r>
          </a:p>
          <a:p>
            <a:r>
              <a:rPr lang="en-US" altLang="en-US" sz="2400" dirty="0"/>
              <a:t>Lack of infrastructure makes it difficult to use that transportation mode domestically</a:t>
            </a:r>
          </a:p>
          <a:p>
            <a:pPr lvl="1"/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8714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786288" y="471755"/>
            <a:ext cx="7571422" cy="1097280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Table 1: Infrastructure Statistics in Several Countries</a:t>
            </a:r>
            <a:endParaRPr lang="en-US" sz="2800" b="1" dirty="0">
              <a:latin typeface="+mj-lt"/>
            </a:endParaRPr>
          </a:p>
        </p:txBody>
      </p:sp>
      <p:pic>
        <p:nvPicPr>
          <p:cNvPr id="4" name="Picture 3" descr="The given table describes about Infrastructure Statistics in Several Countries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376" y="1753162"/>
            <a:ext cx="7675245" cy="3691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198" y="5609335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prstClr val="black"/>
                </a:solidFill>
              </a:rPr>
              <a:t>Source: </a:t>
            </a:r>
            <a:r>
              <a:rPr lang="en-US" sz="1200" dirty="0">
                <a:solidFill>
                  <a:prstClr val="black"/>
                </a:solidFill>
              </a:rPr>
              <a:t>The World </a:t>
            </a:r>
            <a:r>
              <a:rPr lang="en-US" sz="1200" dirty="0" err="1">
                <a:solidFill>
                  <a:prstClr val="black"/>
                </a:solidFill>
              </a:rPr>
              <a:t>Factbook</a:t>
            </a:r>
            <a:r>
              <a:rPr lang="en-US" sz="1200" dirty="0">
                <a:solidFill>
                  <a:prstClr val="black"/>
                </a:solidFill>
              </a:rPr>
              <a:t>, </a:t>
            </a:r>
            <a:r>
              <a:rPr lang="en-US" sz="1200" dirty="0" err="1">
                <a:solidFill>
                  <a:prstClr val="black"/>
                </a:solidFill>
              </a:rPr>
              <a:t>www.cia.gov</a:t>
            </a:r>
            <a:r>
              <a:rPr lang="en-US" sz="1200" dirty="0">
                <a:solidFill>
                  <a:prstClr val="black"/>
                </a:solidFill>
              </a:rPr>
              <a:t>, 2016.</a:t>
            </a:r>
          </a:p>
        </p:txBody>
      </p:sp>
    </p:spTree>
    <p:extLst>
      <p:ext uri="{BB962C8B-B14F-4D97-AF65-F5344CB8AC3E}">
        <p14:creationId xmlns:p14="http://schemas.microsoft.com/office/powerpoint/2010/main" val="346797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87680"/>
          </a:xfrm>
        </p:spPr>
        <p:txBody>
          <a:bodyPr/>
          <a:lstStyle/>
          <a:p>
            <a:r>
              <a:rPr lang="en-US" altLang="en-US" sz="3200" dirty="0">
                <a:latin typeface="+mj-lt"/>
              </a:rPr>
              <a:t>Transportation Modes </a:t>
            </a:r>
            <a:r>
              <a:rPr lang="en-US" altLang="en-US" sz="2000" b="0" dirty="0">
                <a:latin typeface="+mj-lt"/>
              </a:rPr>
              <a:t>(1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19200"/>
            <a:ext cx="8499764" cy="4343400"/>
          </a:xfrm>
        </p:spPr>
        <p:txBody>
          <a:bodyPr/>
          <a:lstStyle/>
          <a:p>
            <a:pPr>
              <a:defRPr/>
            </a:pPr>
            <a:r>
              <a:rPr lang="en-US" sz="2200" dirty="0"/>
              <a:t>The attractiveness of a particular mode depends on the following attributes:</a:t>
            </a:r>
            <a:r>
              <a:rPr lang="en-US" sz="2200" baseline="30000" dirty="0"/>
              <a:t>1</a:t>
            </a:r>
          </a:p>
          <a:p>
            <a:pPr marL="548640" lvl="1">
              <a:buFont typeface="Calibri" pitchFamily="34" charset="0"/>
              <a:buChar char="–"/>
              <a:defRPr/>
            </a:pPr>
            <a:r>
              <a:rPr lang="en-US" sz="2200" dirty="0"/>
              <a:t>Cost</a:t>
            </a:r>
          </a:p>
          <a:p>
            <a:pPr marL="548640" lvl="1">
              <a:buFont typeface="Calibri" pitchFamily="34" charset="0"/>
              <a:buChar char="–"/>
              <a:defRPr/>
            </a:pPr>
            <a:r>
              <a:rPr lang="en-US" sz="2200" dirty="0"/>
              <a:t>Speed</a:t>
            </a:r>
          </a:p>
          <a:p>
            <a:pPr marL="548640" lvl="1">
              <a:buFont typeface="Calibri" pitchFamily="34" charset="0"/>
              <a:buChar char="–"/>
              <a:defRPr/>
            </a:pPr>
            <a:r>
              <a:rPr lang="en-US" sz="2200" dirty="0"/>
              <a:t>Reliability</a:t>
            </a:r>
          </a:p>
          <a:p>
            <a:pPr marL="548640" lvl="1">
              <a:buFont typeface="Calibri" pitchFamily="34" charset="0"/>
              <a:buChar char="–"/>
              <a:defRPr/>
            </a:pPr>
            <a:r>
              <a:rPr lang="en-US" sz="2200" dirty="0"/>
              <a:t>Capability</a:t>
            </a:r>
          </a:p>
          <a:p>
            <a:pPr marL="548640" lvl="1">
              <a:buFont typeface="Calibri" pitchFamily="34" charset="0"/>
              <a:buChar char="–"/>
              <a:defRPr/>
            </a:pPr>
            <a:r>
              <a:rPr lang="en-US" sz="2200" dirty="0"/>
              <a:t>Capacity</a:t>
            </a:r>
          </a:p>
          <a:p>
            <a:pPr marL="548640" lvl="1">
              <a:buFont typeface="Calibri" pitchFamily="34" charset="0"/>
              <a:buChar char="–"/>
              <a:defRPr/>
            </a:pPr>
            <a:r>
              <a:rPr lang="en-US" sz="2200" dirty="0"/>
              <a:t>Flexibility</a:t>
            </a:r>
          </a:p>
          <a:p>
            <a:pPr marL="0" indent="-23368">
              <a:buNone/>
              <a:defRPr/>
            </a:pPr>
            <a:endParaRPr lang="en-US" sz="1000" baseline="30000" dirty="0"/>
          </a:p>
          <a:p>
            <a:pPr marL="0" indent="-23368">
              <a:buNone/>
              <a:defRPr/>
            </a:pPr>
            <a:r>
              <a:rPr lang="en-US" sz="1200" baseline="30000" dirty="0"/>
              <a:t>1</a:t>
            </a:r>
            <a:r>
              <a:rPr lang="en-US" sz="1200" dirty="0"/>
              <a:t>Drawn from David J. Bloomberg, Stephen LeMay, and Joe B. Hanna, </a:t>
            </a:r>
            <a:r>
              <a:rPr lang="en-US" sz="1200" i="1" dirty="0"/>
              <a:t>Logistics</a:t>
            </a:r>
            <a:r>
              <a:rPr lang="en-US" sz="1200" dirty="0"/>
              <a:t> (Upper Saddle River, NJ: Prentice Hall, 2002), Chapter 7.</a:t>
            </a:r>
          </a:p>
          <a:p>
            <a:pPr lvl="1"/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7005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(2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Airfreight</a:t>
            </a:r>
          </a:p>
          <a:p>
            <a:pPr marL="548640" lvl="1">
              <a:buFont typeface="Calibri" panose="020F0502020204030204" pitchFamily="34" charset="0"/>
              <a:buChar char="–"/>
            </a:pPr>
            <a:r>
              <a:rPr lang="en-US" altLang="en-US" sz="2400" dirty="0"/>
              <a:t>Generally the fastest mode for shipment exceeding 600 miles</a:t>
            </a:r>
          </a:p>
          <a:p>
            <a:pPr marL="548640" lvl="1">
              <a:buFont typeface="Calibri" panose="020F0502020204030204" pitchFamily="34" charset="0"/>
              <a:buChar char="–"/>
            </a:pPr>
            <a:r>
              <a:rPr lang="en-US" altLang="en-US" sz="2400" dirty="0"/>
              <a:t>Expensive</a:t>
            </a:r>
          </a:p>
          <a:p>
            <a:pPr marL="548640" lvl="1">
              <a:buFont typeface="Calibri" panose="020F0502020204030204" pitchFamily="34" charset="0"/>
              <a:buChar char="–"/>
            </a:pPr>
            <a:r>
              <a:rPr lang="en-US" altLang="en-US" sz="2400" dirty="0"/>
              <a:t>Accessorial service, if needed, adds transportation cost and time</a:t>
            </a:r>
          </a:p>
          <a:p>
            <a:pPr marL="548640" lvl="1">
              <a:buFont typeface="Calibri" panose="020F0502020204030204" pitchFamily="34" charset="0"/>
              <a:buChar char="–"/>
            </a:pPr>
            <a:r>
              <a:rPr lang="en-US" altLang="en-US" sz="2400" dirty="0"/>
              <a:t>Best suited for high-value, lower-volume urgent, perishable, or time-specific deliveries</a:t>
            </a:r>
          </a:p>
          <a:p>
            <a:pPr marL="548640" lvl="1">
              <a:buFont typeface="Calibri" panose="020F0502020204030204" pitchFamily="34" charset="0"/>
              <a:buChar char="–"/>
            </a:pPr>
            <a:r>
              <a:rPr lang="en-US" altLang="en-US" sz="2400" dirty="0"/>
              <a:t>Dimensional weight used for rates</a:t>
            </a:r>
          </a:p>
          <a:p>
            <a:pPr lvl="1"/>
            <a:endParaRPr lang="en-US" alt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0" y="4343400"/>
            <a:ext cx="2857500" cy="190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1800" b="0" dirty="0">
                <a:latin typeface="+mj-lt"/>
              </a:rPr>
              <a:t>(3 of 16)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88879" y="1295400"/>
            <a:ext cx="8229600" cy="4525963"/>
          </a:xfrm>
        </p:spPr>
        <p:txBody>
          <a:bodyPr/>
          <a:lstStyle/>
          <a:p>
            <a:r>
              <a:rPr lang="en-US" altLang="en-US" sz="2000" dirty="0"/>
              <a:t>Airfreight</a:t>
            </a:r>
          </a:p>
          <a:p>
            <a:pPr marL="457200" lvl="1" indent="-195263">
              <a:buFont typeface="Calibri" panose="020F0502020204030204" pitchFamily="34" charset="0"/>
              <a:buChar char="─"/>
              <a:defRPr/>
            </a:pPr>
            <a:r>
              <a:rPr lang="en-US" sz="2000" dirty="0"/>
              <a:t>Examples of products that move by air:</a:t>
            </a:r>
          </a:p>
          <a:p>
            <a:pPr marL="692150" lvl="2" indent="-234950">
              <a:defRPr/>
            </a:pPr>
            <a:r>
              <a:rPr lang="en-US" sz="2000" dirty="0"/>
              <a:t>Auto parts and accessories</a:t>
            </a:r>
          </a:p>
          <a:p>
            <a:pPr marL="692150" lvl="2" indent="-234950">
              <a:defRPr/>
            </a:pPr>
            <a:r>
              <a:rPr lang="en-US" sz="2000" dirty="0"/>
              <a:t>Cut flowers and nursery stock</a:t>
            </a:r>
          </a:p>
          <a:p>
            <a:pPr marL="692150" lvl="2" indent="-234950">
              <a:defRPr/>
            </a:pPr>
            <a:r>
              <a:rPr lang="en-US" sz="2000" dirty="0"/>
              <a:t>Electronic or electrical equipment (e.g., iPods)</a:t>
            </a:r>
          </a:p>
          <a:p>
            <a:pPr marL="692150" lvl="2" indent="-234950">
              <a:defRPr/>
            </a:pPr>
            <a:r>
              <a:rPr lang="en-US" sz="2000" dirty="0"/>
              <a:t>Fruits and vegetables</a:t>
            </a:r>
          </a:p>
          <a:p>
            <a:pPr marL="692150" lvl="2" indent="-234950">
              <a:defRPr/>
            </a:pPr>
            <a:r>
              <a:rPr lang="en-US" sz="2000" dirty="0"/>
              <a:t>Machinery and parts</a:t>
            </a:r>
          </a:p>
          <a:p>
            <a:pPr marL="692150" lvl="2" indent="-234950">
              <a:defRPr/>
            </a:pPr>
            <a:r>
              <a:rPr lang="en-US" sz="2000" dirty="0"/>
              <a:t>Metal products</a:t>
            </a:r>
          </a:p>
          <a:p>
            <a:pPr marL="692150" lvl="2" indent="-234950">
              <a:defRPr/>
            </a:pPr>
            <a:r>
              <a:rPr lang="en-US" sz="2000" dirty="0"/>
              <a:t>Photographic equipment, parts, and film</a:t>
            </a:r>
          </a:p>
          <a:p>
            <a:pPr marL="692150" lvl="2" indent="-234950">
              <a:defRPr/>
            </a:pPr>
            <a:r>
              <a:rPr lang="en-US" sz="2000" dirty="0"/>
              <a:t>Printed matter</a:t>
            </a:r>
          </a:p>
          <a:p>
            <a:pPr marL="692150" lvl="2" indent="-234950">
              <a:defRPr/>
            </a:pPr>
            <a:r>
              <a:rPr lang="en-US" sz="2000" dirty="0"/>
              <a:t>Wearing apparel</a:t>
            </a:r>
          </a:p>
          <a:p>
            <a:pPr lvl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5936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(4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68097" y="1530927"/>
            <a:ext cx="8229600" cy="4525963"/>
          </a:xfrm>
        </p:spPr>
        <p:txBody>
          <a:bodyPr/>
          <a:lstStyle/>
          <a:p>
            <a:pPr marL="166688" indent="-166688">
              <a:defRPr/>
            </a:pPr>
            <a:r>
              <a:rPr lang="en-US" sz="2200" dirty="0"/>
              <a:t>Airfreight</a:t>
            </a:r>
          </a:p>
          <a:p>
            <a:pPr marL="346075" lvl="1" indent="-179388">
              <a:buFont typeface="Calibri" panose="020F0502020204030204" pitchFamily="34" charset="0"/>
              <a:buChar char="─"/>
              <a:defRPr/>
            </a:pPr>
            <a:r>
              <a:rPr lang="en-US" sz="2200" dirty="0"/>
              <a:t>Reliability is problematic due to delays caused by:</a:t>
            </a:r>
          </a:p>
          <a:p>
            <a:pPr marL="568325" lvl="2" indent="-222250">
              <a:defRPr/>
            </a:pPr>
            <a:r>
              <a:rPr lang="en-US" sz="2200" dirty="0"/>
              <a:t>Congestion and resultant delays with air passenger transportation (belly freight)</a:t>
            </a:r>
          </a:p>
          <a:p>
            <a:pPr marL="568325" lvl="2" indent="-222250">
              <a:defRPr/>
            </a:pPr>
            <a:r>
              <a:rPr lang="en-US" sz="2200" dirty="0"/>
              <a:t>Weather (e.g., fog, snow, thunderstorms)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9765" y="3810000"/>
            <a:ext cx="3077932" cy="224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4909" y="5334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1800" b="0" dirty="0">
                <a:latin typeface="+mj-lt"/>
              </a:rPr>
              <a:t>(5 of 16)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84909" y="12954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Motor carriers</a:t>
            </a:r>
          </a:p>
          <a:p>
            <a:pPr marL="512763" lvl="1" indent="-222250">
              <a:buFont typeface="Calibri" pitchFamily="34" charset="0"/>
              <a:buChar char="–"/>
              <a:defRPr/>
            </a:pPr>
            <a:r>
              <a:rPr lang="en-US" sz="2400" dirty="0"/>
              <a:t>Most important business user of the Interstate Highway System</a:t>
            </a:r>
          </a:p>
          <a:p>
            <a:pPr marL="512763" lvl="1" indent="-222250">
              <a:buFont typeface="Calibri" pitchFamily="34" charset="0"/>
              <a:buChar char="–"/>
              <a:defRPr/>
            </a:pPr>
            <a:r>
              <a:rPr lang="en-US" sz="2400" dirty="0"/>
              <a:t>Primary advantage is flexibility</a:t>
            </a:r>
          </a:p>
          <a:p>
            <a:pPr marL="512763" lvl="1" indent="-222250">
              <a:buFont typeface="Calibri" pitchFamily="34" charset="0"/>
              <a:buChar char="–"/>
              <a:defRPr/>
            </a:pPr>
            <a:r>
              <a:rPr lang="en-US" sz="2400" dirty="0"/>
              <a:t>Cost is generally lower when compared to airfreight</a:t>
            </a:r>
          </a:p>
          <a:p>
            <a:pPr marL="512763" lvl="1" indent="-222250">
              <a:buFont typeface="Calibri" pitchFamily="34" charset="0"/>
              <a:buChar char="–"/>
              <a:defRPr/>
            </a:pPr>
            <a:r>
              <a:rPr lang="en-US" sz="2400" dirty="0"/>
              <a:t>Less-than-truckload (LTL) versus truckload (TL)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038600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32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4837" y="2830252"/>
            <a:ext cx="4446189" cy="309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80" y="3587490"/>
            <a:ext cx="3697213" cy="257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87" y="272418"/>
            <a:ext cx="4357688" cy="302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0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(6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71055" y="12954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Motor carriers</a:t>
            </a:r>
          </a:p>
          <a:p>
            <a:pPr marL="548640" lvl="1">
              <a:buFont typeface="Calibri" panose="020F0502020204030204" pitchFamily="34" charset="0"/>
              <a:buChar char="─"/>
            </a:pPr>
            <a:r>
              <a:rPr lang="en-US" altLang="en-US" sz="2000" dirty="0"/>
              <a:t>Less-than-truckload (LTL)</a:t>
            </a:r>
          </a:p>
          <a:p>
            <a:pPr marL="731520" lvl="2"/>
            <a:r>
              <a:rPr lang="en-US" altLang="en-US" sz="2000" dirty="0"/>
              <a:t>150 to 10,000 pounds</a:t>
            </a:r>
          </a:p>
          <a:p>
            <a:pPr marL="731520" lvl="2"/>
            <a:r>
              <a:rPr lang="en-US" altLang="en-US" sz="2000" dirty="0"/>
              <a:t>Too big to be handled manually; too small to fill a truck</a:t>
            </a:r>
          </a:p>
          <a:p>
            <a:pPr marL="731520" lvl="2"/>
            <a:r>
              <a:rPr lang="en-US" altLang="en-US" sz="2000" dirty="0"/>
              <a:t>LTL trucks carry shipments from many shippers</a:t>
            </a:r>
          </a:p>
          <a:p>
            <a:pPr marL="731520" lvl="2"/>
            <a:r>
              <a:rPr lang="en-US" altLang="en-US" sz="2000" dirty="0"/>
              <a:t>Operate through a system of terminals</a:t>
            </a:r>
          </a:p>
          <a:p>
            <a:pPr marL="731520" lvl="2"/>
            <a:r>
              <a:rPr lang="en-US" altLang="en-US" sz="2000" dirty="0"/>
              <a:t>Prominent LTL carriers include:</a:t>
            </a:r>
          </a:p>
          <a:p>
            <a:pPr marL="914400" lvl="3">
              <a:buFont typeface="Calibri" panose="020F0502020204030204" pitchFamily="34" charset="0"/>
              <a:buChar char="─"/>
            </a:pPr>
            <a:r>
              <a:rPr lang="en-US" altLang="en-US" sz="2000" dirty="0"/>
              <a:t>ABF Freight System</a:t>
            </a:r>
          </a:p>
          <a:p>
            <a:pPr marL="914400" lvl="3">
              <a:buFont typeface="Calibri" panose="020F0502020204030204" pitchFamily="34" charset="0"/>
              <a:buChar char="─"/>
            </a:pPr>
            <a:r>
              <a:rPr lang="en-US" altLang="en-US" sz="2000" dirty="0"/>
              <a:t>FedEx Freight</a:t>
            </a:r>
          </a:p>
          <a:p>
            <a:pPr marL="914400" lvl="3">
              <a:buFont typeface="Calibri" panose="020F0502020204030204" pitchFamily="34" charset="0"/>
              <a:buChar char="─"/>
            </a:pPr>
            <a:r>
              <a:rPr lang="en-US" altLang="en-US" sz="2000" dirty="0"/>
              <a:t>UPS Freight</a:t>
            </a:r>
          </a:p>
          <a:p>
            <a:pPr marL="914400" lvl="3">
              <a:buFont typeface="Calibri" panose="020F0502020204030204" pitchFamily="34" charset="0"/>
              <a:buChar char="─"/>
            </a:pPr>
            <a:r>
              <a:rPr lang="en-US" altLang="en-US" sz="2000" dirty="0"/>
              <a:t>YRC Freight</a:t>
            </a:r>
          </a:p>
        </p:txBody>
      </p:sp>
    </p:spTree>
    <p:extLst>
      <p:ext uri="{BB962C8B-B14F-4D97-AF65-F5344CB8AC3E}">
        <p14:creationId xmlns:p14="http://schemas.microsoft.com/office/powerpoint/2010/main" val="217781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(7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Motor carriers</a:t>
            </a:r>
          </a:p>
          <a:p>
            <a:pPr marL="548640" lvl="1"/>
            <a:r>
              <a:rPr lang="en-US" altLang="en-US" sz="2400" dirty="0"/>
              <a:t>Less-than-truckload (LTL) </a:t>
            </a:r>
          </a:p>
          <a:p>
            <a:pPr marL="731520" lvl="2"/>
            <a:r>
              <a:rPr lang="en-US" altLang="en-US" sz="2400" dirty="0"/>
              <a:t>Process</a:t>
            </a:r>
          </a:p>
          <a:p>
            <a:pPr marL="1143000" lvl="3" indent="-457200">
              <a:buFont typeface="+mj-lt"/>
              <a:buAutoNum type="arabicPeriod"/>
            </a:pPr>
            <a:r>
              <a:rPr lang="en-US" altLang="en-US" sz="2400" dirty="0"/>
              <a:t>From each terminal small trucks go out to customers, delivering and picking up shipments </a:t>
            </a:r>
          </a:p>
          <a:p>
            <a:pPr marL="1143000" lvl="3" indent="-457200">
              <a:buFont typeface="+mj-lt"/>
              <a:buAutoNum type="arabicPeriod"/>
            </a:pPr>
            <a:r>
              <a:rPr lang="en-US" altLang="en-US" sz="2400" dirty="0"/>
              <a:t>Shipments are taken to a terminal where loaded to line-haul trucks </a:t>
            </a:r>
          </a:p>
          <a:p>
            <a:pPr marL="1143000" lvl="3" indent="-457200">
              <a:buFont typeface="+mj-lt"/>
              <a:buAutoNum type="arabicPeriod"/>
            </a:pPr>
            <a:r>
              <a:rPr lang="en-US" altLang="en-US" sz="2400" dirty="0"/>
              <a:t>Line-haul to terminal near destination</a:t>
            </a:r>
          </a:p>
          <a:p>
            <a:pPr marL="1143000" lvl="3" indent="-457200">
              <a:buFont typeface="+mj-lt"/>
              <a:buAutoNum type="arabicPeriod"/>
            </a:pPr>
            <a:r>
              <a:rPr lang="en-US" altLang="en-US" sz="2400" dirty="0"/>
              <a:t>Shipments loaded to smaller trucks for local delivery</a:t>
            </a:r>
          </a:p>
        </p:txBody>
      </p:sp>
    </p:spTree>
    <p:extLst>
      <p:ext uri="{BB962C8B-B14F-4D97-AF65-F5344CB8AC3E}">
        <p14:creationId xmlns:p14="http://schemas.microsoft.com/office/powerpoint/2010/main" val="411819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4243" y="6858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(8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Motor carriers</a:t>
            </a:r>
          </a:p>
          <a:p>
            <a:pPr marL="457200" lvl="1" indent="-195263"/>
            <a:r>
              <a:rPr lang="en-US" altLang="en-US" sz="2400" dirty="0"/>
              <a:t>Truckload (TL) </a:t>
            </a:r>
          </a:p>
          <a:p>
            <a:pPr marL="692150" lvl="2" indent="-234950"/>
            <a:r>
              <a:rPr lang="en-US" altLang="en-US" sz="2400" dirty="0"/>
              <a:t>Focus on shipments less than 10,000 pounds</a:t>
            </a:r>
          </a:p>
          <a:p>
            <a:pPr marL="692150" lvl="2" indent="-234950"/>
            <a:r>
              <a:rPr lang="en-US" altLang="en-US" sz="2400" dirty="0"/>
              <a:t>Exact weight depends on the product</a:t>
            </a:r>
          </a:p>
          <a:p>
            <a:pPr marL="692150" lvl="2" indent="-234950"/>
            <a:r>
              <a:rPr lang="en-US" altLang="en-US" sz="2400" dirty="0"/>
              <a:t>Close to the amount that would physically fill a truck trailer </a:t>
            </a:r>
          </a:p>
          <a:p>
            <a:pPr marL="692150" lvl="2" indent="-234950"/>
            <a:r>
              <a:rPr lang="en-US" altLang="en-US" sz="2400" dirty="0"/>
              <a:t>Possible that large shipments from several customers can be consolidated</a:t>
            </a:r>
          </a:p>
        </p:txBody>
      </p:sp>
    </p:spTree>
    <p:extLst>
      <p:ext uri="{BB962C8B-B14F-4D97-AF65-F5344CB8AC3E}">
        <p14:creationId xmlns:p14="http://schemas.microsoft.com/office/powerpoint/2010/main" val="849372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1800" b="0" dirty="0">
                <a:latin typeface="+mj-lt"/>
              </a:rPr>
              <a:t>(9 of 16)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Motor carriers</a:t>
            </a:r>
          </a:p>
          <a:p>
            <a:pPr marL="457200" lvl="1" indent="-195263"/>
            <a:r>
              <a:rPr lang="en-US" altLang="en-US" sz="2400" dirty="0"/>
              <a:t>Truckload (TL) </a:t>
            </a:r>
          </a:p>
          <a:p>
            <a:pPr marL="692150" lvl="2" indent="-234950"/>
            <a:r>
              <a:rPr lang="en-US" altLang="en-US" sz="2400" dirty="0"/>
              <a:t>Prominent TL carriers include:</a:t>
            </a:r>
          </a:p>
          <a:p>
            <a:pPr marL="914400" lvl="3" indent="-222250"/>
            <a:r>
              <a:rPr lang="en-US" altLang="en-US" sz="2400" dirty="0"/>
              <a:t>J.B. Hunt</a:t>
            </a:r>
          </a:p>
          <a:p>
            <a:pPr marL="914400" lvl="3" indent="-222250"/>
            <a:r>
              <a:rPr lang="en-US" altLang="en-US" sz="2400" dirty="0"/>
              <a:t>Schneider National</a:t>
            </a:r>
          </a:p>
          <a:p>
            <a:pPr marL="914400" lvl="3" indent="-222250"/>
            <a:r>
              <a:rPr lang="en-US" altLang="en-US" sz="2400" dirty="0"/>
              <a:t>Swift Transportation</a:t>
            </a:r>
          </a:p>
          <a:p>
            <a:pPr marL="914400" lvl="3" indent="-222250"/>
            <a:r>
              <a:rPr lang="en-US" altLang="en-US" sz="2400" dirty="0"/>
              <a:t>Werner Enterprises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786" y="3468750"/>
            <a:ext cx="4106917" cy="264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8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2564" y="609600"/>
            <a:ext cx="8229600" cy="4744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(11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88879" y="13716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Pipelines</a:t>
            </a:r>
          </a:p>
          <a:p>
            <a:pPr marL="512763" lvl="1"/>
            <a:r>
              <a:rPr lang="en-US" altLang="en-US" sz="2400" dirty="0"/>
              <a:t>Only mode without vehicles</a:t>
            </a:r>
          </a:p>
          <a:p>
            <a:pPr marL="512763" lvl="1"/>
            <a:r>
              <a:rPr lang="en-US" altLang="en-US" sz="2400" dirty="0"/>
              <a:t>No need for vehicle operators</a:t>
            </a:r>
          </a:p>
          <a:p>
            <a:pPr marL="512763" lvl="1"/>
            <a:r>
              <a:rPr lang="en-US" altLang="en-US" sz="2400" dirty="0"/>
              <a:t>Transportation is one way</a:t>
            </a:r>
          </a:p>
          <a:p>
            <a:pPr marL="512763" lvl="1"/>
            <a:r>
              <a:rPr lang="en-US" altLang="en-US" sz="2400" dirty="0"/>
              <a:t>Most reliable mode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664" y="2842994"/>
            <a:ext cx="28575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26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2000" b="0" dirty="0">
                <a:latin typeface="+mj-lt"/>
              </a:rPr>
              <a:t>(12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72254" y="1440873"/>
            <a:ext cx="8229600" cy="4525963"/>
          </a:xfrm>
        </p:spPr>
        <p:txBody>
          <a:bodyPr/>
          <a:lstStyle/>
          <a:p>
            <a:r>
              <a:rPr lang="en-US" altLang="en-US" sz="2400" dirty="0"/>
              <a:t>Pipelines</a:t>
            </a:r>
          </a:p>
          <a:p>
            <a:pPr marL="512763" lvl="1" indent="-250825"/>
            <a:r>
              <a:rPr lang="en-US" altLang="en-US" sz="2400" dirty="0"/>
              <a:t>Tend to be the slowest mode</a:t>
            </a:r>
          </a:p>
          <a:p>
            <a:pPr marL="512763" lvl="1" indent="-250825"/>
            <a:r>
              <a:rPr lang="en-US" altLang="en-US" sz="2400" dirty="0"/>
              <a:t>Accommodates only liquid, liquefiable, or gaseous products</a:t>
            </a:r>
          </a:p>
          <a:p>
            <a:pPr marL="512763" lvl="1" indent="-250825"/>
            <a:r>
              <a:rPr lang="en-US" altLang="en-US" sz="2400" dirty="0"/>
              <a:t>Capable of transporting large product volumes</a:t>
            </a:r>
          </a:p>
          <a:p>
            <a:pPr marL="512763" lvl="1" indent="-250825"/>
            <a:r>
              <a:rPr lang="en-US" altLang="en-US" sz="2400" dirty="0"/>
              <a:t>High fixed costs, but relatively low cost per unit due to large product volume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6400" y="4468580"/>
            <a:ext cx="2960437" cy="175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19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36418" y="6096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1800" b="0" dirty="0">
                <a:latin typeface="+mj-lt"/>
              </a:rPr>
              <a:t>(13 of 16)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61170" y="13716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Railroads</a:t>
            </a:r>
          </a:p>
          <a:p>
            <a:pPr marL="548640" lvl="1"/>
            <a:r>
              <a:rPr lang="en-US" altLang="en-US" sz="2400" dirty="0"/>
              <a:t>U.S. dominated by four freight carriers:</a:t>
            </a:r>
          </a:p>
          <a:p>
            <a:pPr marL="822960" lvl="2"/>
            <a:r>
              <a:rPr lang="en-US" altLang="en-US" sz="2400" dirty="0"/>
              <a:t>Burlington Northern (west of the Mississippi)</a:t>
            </a:r>
          </a:p>
          <a:p>
            <a:pPr marL="822960" lvl="2"/>
            <a:r>
              <a:rPr lang="en-US" altLang="en-US" sz="2400" dirty="0"/>
              <a:t>CSX (east of the Mississippi)</a:t>
            </a:r>
          </a:p>
          <a:p>
            <a:pPr marL="822960" lvl="2"/>
            <a:r>
              <a:rPr lang="en-US" altLang="en-US" sz="2400" dirty="0"/>
              <a:t>Norfolk Southern (east of the Mississippi)</a:t>
            </a:r>
          </a:p>
          <a:p>
            <a:pPr marL="822960" lvl="2"/>
            <a:r>
              <a:rPr lang="en-US" altLang="en-US" sz="2400" dirty="0"/>
              <a:t>Union Pacific (west of the Mississippi)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267200"/>
            <a:ext cx="3935280" cy="184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3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4744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1800" b="0" dirty="0">
                <a:latin typeface="+mj-lt"/>
              </a:rPr>
              <a:t>(14 of 16)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tabLst>
                <a:tab pos="231775" algn="l"/>
              </a:tabLst>
            </a:pPr>
            <a:r>
              <a:rPr lang="en-US" altLang="en-US" sz="2400" dirty="0"/>
              <a:t>Railroads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Less flexibility than motor carriers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Superior to air and motor with regards to volume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Less expensive than air and motor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Faster than pipeline and water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3737057"/>
            <a:ext cx="3800475" cy="230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73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Modes </a:t>
            </a:r>
            <a:r>
              <a:rPr lang="en-US" altLang="en-US" sz="2000" b="0" dirty="0">
                <a:latin typeface="+mj-lt"/>
              </a:rPr>
              <a:t>(16 of 16)</a:t>
            </a:r>
            <a:endParaRPr lang="en-US" sz="20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64126" y="1371600"/>
            <a:ext cx="8451273" cy="4876800"/>
          </a:xfrm>
        </p:spPr>
        <p:txBody>
          <a:bodyPr/>
          <a:lstStyle/>
          <a:p>
            <a:pPr>
              <a:tabLst>
                <a:tab pos="231775" algn="l"/>
              </a:tabLst>
            </a:pPr>
            <a:r>
              <a:rPr lang="en-US" altLang="en-US" sz="2400" dirty="0"/>
              <a:t>Water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Somewhat unreliable</a:t>
            </a:r>
          </a:p>
          <a:p>
            <a:pPr marL="822960" lvl="2">
              <a:tabLst>
                <a:tab pos="231775" algn="l"/>
              </a:tabLst>
            </a:pPr>
            <a:r>
              <a:rPr lang="en-US" altLang="en-US" sz="2400" dirty="0"/>
              <a:t>Drought</a:t>
            </a:r>
          </a:p>
          <a:p>
            <a:pPr marL="822960" lvl="2">
              <a:tabLst>
                <a:tab pos="231775" algn="l"/>
              </a:tabLst>
            </a:pPr>
            <a:r>
              <a:rPr lang="en-US" altLang="en-US" sz="2400" dirty="0"/>
              <a:t>Icing</a:t>
            </a:r>
          </a:p>
          <a:p>
            <a:pPr marL="822960" lvl="2">
              <a:tabLst>
                <a:tab pos="231775" algn="l"/>
              </a:tabLst>
            </a:pPr>
            <a:r>
              <a:rPr lang="en-US" altLang="en-US" sz="2400" dirty="0"/>
              <a:t>Aging lock system 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Slow average speeds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Relatively inexpensive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Focuses on lower value bulk commodities handled by mechanical means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Many different kinds of products can be carried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Carries greater volumes than rail or truck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58582" y="1752600"/>
            <a:ext cx="3851562" cy="192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29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0104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Intermodal Transportation </a:t>
            </a:r>
            <a:r>
              <a:rPr lang="en-US" altLang="en-US" sz="1800" b="0" dirty="0">
                <a:latin typeface="+mj-lt"/>
              </a:rPr>
              <a:t>(1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3047999"/>
          </a:xfrm>
        </p:spPr>
        <p:txBody>
          <a:bodyPr/>
          <a:lstStyle/>
          <a:p>
            <a:pPr>
              <a:tabLst>
                <a:tab pos="231775" algn="l"/>
              </a:tabLst>
            </a:pPr>
            <a:r>
              <a:rPr lang="en-US" altLang="en-US" sz="2400" dirty="0"/>
              <a:t>Intermodal transportation 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Refers to transportation when using a container or other equipment that can be transferred from the vehicle of one mode to the vehicle of another mode </a:t>
            </a:r>
            <a:r>
              <a:rPr lang="en-US" altLang="en-US" sz="2400" u="sng" dirty="0"/>
              <a:t>without the contents being reloaded or disturbed</a:t>
            </a:r>
            <a:r>
              <a:rPr lang="en-US" altLang="en-US" sz="2400" baseline="30000" dirty="0"/>
              <a:t>2</a:t>
            </a:r>
          </a:p>
          <a:p>
            <a:pPr>
              <a:tabLst>
                <a:tab pos="231775" algn="l"/>
              </a:tabLst>
            </a:pPr>
            <a:endParaRPr lang="en-US" altLang="en-US" sz="2800" baseline="30000" dirty="0"/>
          </a:p>
          <a:p>
            <a:pPr>
              <a:tabLst>
                <a:tab pos="231775" algn="l"/>
              </a:tabLst>
            </a:pPr>
            <a:endParaRPr lang="en-US" altLang="en-US" sz="2800" baseline="30000" dirty="0"/>
          </a:p>
          <a:p>
            <a:pPr>
              <a:tabLst>
                <a:tab pos="231775" algn="l"/>
              </a:tabLst>
            </a:pPr>
            <a:endParaRPr lang="en-US" altLang="en-US" sz="2800" baseline="30000" dirty="0"/>
          </a:p>
          <a:p>
            <a:pPr marL="0" indent="0">
              <a:buNone/>
              <a:tabLst>
                <a:tab pos="231775" algn="l"/>
              </a:tabLst>
            </a:pPr>
            <a:endParaRPr lang="en-US" altLang="en-US" sz="2800" baseline="30000" dirty="0"/>
          </a:p>
          <a:p>
            <a:pPr marL="0" indent="0">
              <a:buNone/>
              <a:tabLst>
                <a:tab pos="231775" algn="l"/>
              </a:tabLst>
            </a:pPr>
            <a:r>
              <a:rPr lang="en-US" altLang="en-US" sz="1200" baseline="30000" dirty="0"/>
              <a:t>2</a:t>
            </a:r>
            <a:r>
              <a:rPr lang="en-US" altLang="en-US" sz="1200" dirty="0"/>
              <a:t>This definition comes from Barton Jennings and Mary C. Holcomb, “Beyond Containerization: The Broader Concept of Intermodalism,” </a:t>
            </a:r>
            <a:r>
              <a:rPr lang="en-US" altLang="en-US" sz="1200" i="1" dirty="0"/>
              <a:t>Transportation Journal </a:t>
            </a:r>
            <a:r>
              <a:rPr lang="en-US" altLang="en-US" sz="1200" dirty="0"/>
              <a:t>35, no. 3 (1995): 5–13.</a:t>
            </a:r>
            <a:endParaRPr lang="en-US" altLang="en-US" sz="1200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0634" y="3581400"/>
            <a:ext cx="3352800" cy="17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182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Intermodal Transportation </a:t>
            </a:r>
            <a:r>
              <a:rPr lang="en-US" altLang="en-US" sz="1800" b="0" dirty="0">
                <a:latin typeface="+mj-lt"/>
              </a:rPr>
              <a:t>(2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199" y="1600200"/>
            <a:ext cx="8261279" cy="4525963"/>
          </a:xfrm>
        </p:spPr>
        <p:txBody>
          <a:bodyPr/>
          <a:lstStyle/>
          <a:p>
            <a:pPr>
              <a:tabLst>
                <a:tab pos="231775" algn="l"/>
              </a:tabLst>
            </a:pPr>
            <a:r>
              <a:rPr lang="en-US" altLang="en-US" sz="2400" dirty="0"/>
              <a:t>Intermodal transportation 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Two or more modes work closely together to utilize advantages of each mode while minimizing their disadvantages </a:t>
            </a:r>
          </a:p>
          <a:p>
            <a:pPr marL="548640" lvl="1">
              <a:tabLst>
                <a:tab pos="231775" algn="l"/>
              </a:tabLst>
            </a:pPr>
            <a:r>
              <a:rPr lang="en-US" altLang="en-US" sz="2400" dirty="0"/>
              <a:t>Example:</a:t>
            </a:r>
          </a:p>
          <a:p>
            <a:pPr marL="822960" lvl="2">
              <a:tabLst>
                <a:tab pos="231775" algn="l"/>
              </a:tabLst>
            </a:pPr>
            <a:r>
              <a:rPr lang="en-US" altLang="en-US" sz="2400" dirty="0"/>
              <a:t>Piggyback transportation</a:t>
            </a:r>
          </a:p>
          <a:p>
            <a:pPr marL="1005840" lvl="3">
              <a:tabLst>
                <a:tab pos="231775" algn="l"/>
              </a:tabLst>
            </a:pPr>
            <a:r>
              <a:rPr lang="en-US" altLang="en-US" sz="2400" dirty="0"/>
              <a:t>Trailer-on-flatcar</a:t>
            </a:r>
          </a:p>
          <a:p>
            <a:pPr marL="1005840" lvl="3">
              <a:tabLst>
                <a:tab pos="231775" algn="l"/>
              </a:tabLst>
            </a:pPr>
            <a:r>
              <a:rPr lang="en-US" altLang="en-US" sz="2400" dirty="0"/>
              <a:t>Container-on-flatcar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3810000"/>
            <a:ext cx="3247233" cy="186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1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Intermodal Transportation </a:t>
            </a:r>
            <a:r>
              <a:rPr lang="en-US" altLang="en-US" sz="1800" b="0" dirty="0">
                <a:latin typeface="+mj-lt"/>
              </a:rPr>
              <a:t>(3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0273" y="1371600"/>
            <a:ext cx="8229600" cy="4525963"/>
          </a:xfrm>
        </p:spPr>
        <p:txBody>
          <a:bodyPr/>
          <a:lstStyle/>
          <a:p>
            <a:pPr>
              <a:buFont typeface="Arial" charset="0"/>
              <a:buChar char="•"/>
              <a:tabLst>
                <a:tab pos="231775" algn="l"/>
              </a:tabLst>
              <a:defRPr/>
            </a:pPr>
            <a:r>
              <a:rPr lang="en-US" altLang="en-US" sz="2400" dirty="0"/>
              <a:t>Containers</a:t>
            </a:r>
          </a:p>
          <a:p>
            <a:pPr marL="548640" lvl="1">
              <a:buFont typeface="Arial" charset="0"/>
              <a:buChar char="–"/>
              <a:tabLst>
                <a:tab pos="231775" algn="l"/>
              </a:tabLst>
              <a:defRPr/>
            </a:pPr>
            <a:r>
              <a:rPr lang="en-US" altLang="en-US" sz="2400" dirty="0"/>
              <a:t>Moved by mechanical devices (e.g., container crane)</a:t>
            </a:r>
          </a:p>
          <a:p>
            <a:pPr marL="548640" lvl="1">
              <a:buFont typeface="Arial" charset="0"/>
              <a:buChar char="–"/>
              <a:tabLst>
                <a:tab pos="231775" algn="l"/>
              </a:tabLst>
              <a:defRPr/>
            </a:pPr>
            <a:r>
              <a:rPr lang="en-US" altLang="en-US" sz="2400" dirty="0"/>
              <a:t>Provide significant reduction in freight handling costs</a:t>
            </a:r>
          </a:p>
          <a:p>
            <a:pPr marL="548640" lvl="1">
              <a:buFont typeface="Calibri" pitchFamily="34" charset="0"/>
              <a:buChar char="–"/>
              <a:tabLst>
                <a:tab pos="231775" algn="l"/>
              </a:tabLst>
              <a:defRPr/>
            </a:pPr>
            <a:r>
              <a:rPr lang="en-US" altLang="en-US" sz="2400" dirty="0"/>
              <a:t>Are interchangeable among rail, truck, and water carriers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173" y="3634581"/>
            <a:ext cx="3733800" cy="248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9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0273" y="6858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Intermodal Transportation </a:t>
            </a:r>
            <a:r>
              <a:rPr lang="en-US" altLang="en-US" sz="1800" b="0" dirty="0">
                <a:latin typeface="+mj-lt"/>
              </a:rPr>
              <a:t>(4 of 4)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tabLst>
                <a:tab pos="231775" algn="l"/>
              </a:tabLst>
              <a:defRPr/>
            </a:pPr>
            <a:r>
              <a:rPr lang="en-US" altLang="en-US" sz="2400" dirty="0"/>
              <a:t>Containers</a:t>
            </a:r>
          </a:p>
          <a:p>
            <a:pPr marL="548640" lvl="1">
              <a:buFont typeface="Calibri" pitchFamily="34" charset="0"/>
              <a:buChar char="–"/>
              <a:tabLst>
                <a:tab pos="231775" algn="l"/>
              </a:tabLst>
              <a:defRPr/>
            </a:pPr>
            <a:r>
              <a:rPr lang="en-US" altLang="en-US" sz="2400" dirty="0"/>
              <a:t>Airfreight containers (unit load devices, or ULDs) are designed specifically for fuselage</a:t>
            </a:r>
          </a:p>
          <a:p>
            <a:pPr marL="548640" lvl="1">
              <a:buFont typeface="Calibri" pitchFamily="34" charset="0"/>
              <a:buChar char="–"/>
              <a:tabLst>
                <a:tab pos="231775" algn="l"/>
              </a:tabLst>
              <a:defRPr/>
            </a:pPr>
            <a:r>
              <a:rPr lang="en-US" altLang="en-US" sz="2400" dirty="0"/>
              <a:t>Are measured by TEUs (20-foot equivalent unit)</a:t>
            </a:r>
          </a:p>
          <a:p>
            <a:pPr marL="548640" lvl="1">
              <a:buFont typeface="Calibri" pitchFamily="34" charset="0"/>
              <a:buChar char="–"/>
              <a:tabLst>
                <a:tab pos="231775" algn="l"/>
              </a:tabLst>
              <a:defRPr/>
            </a:pPr>
            <a:r>
              <a:rPr lang="en-US" altLang="en-US" sz="2400" dirty="0"/>
              <a:t>Allowed for land bridge services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62400"/>
            <a:ext cx="28575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9344" y="3920359"/>
            <a:ext cx="2596055" cy="194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57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Learning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Global Break-Even Analysis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8554" y="1104900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276600"/>
            <a:ext cx="4343400" cy="232352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501023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030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Specialists </a:t>
            </a:r>
            <a:r>
              <a:rPr lang="en-US" altLang="en-US" sz="1800" b="0" dirty="0">
                <a:latin typeface="+mj-lt"/>
              </a:rPr>
              <a:t>(1 of 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altLang="en-US" sz="2200" dirty="0"/>
              <a:t>Freight forwarders</a:t>
            </a:r>
          </a:p>
          <a:p>
            <a:pPr marL="548640" lvl="1"/>
            <a:r>
              <a:rPr lang="en-US" altLang="en-US" sz="2200" dirty="0"/>
              <a:t>Two types of domestic freight forwarders:</a:t>
            </a:r>
          </a:p>
          <a:p>
            <a:pPr marL="822960" lvl="2"/>
            <a:r>
              <a:rPr lang="en-US" altLang="en-US" sz="2200" dirty="0"/>
              <a:t>Surface</a:t>
            </a:r>
          </a:p>
          <a:p>
            <a:pPr marL="822960" lvl="2"/>
            <a:r>
              <a:rPr lang="en-US" altLang="en-US" sz="2200" dirty="0"/>
              <a:t>Air</a:t>
            </a:r>
          </a:p>
          <a:p>
            <a:pPr marL="548640" lvl="1"/>
            <a:r>
              <a:rPr lang="en-US" altLang="en-US" sz="2200" dirty="0"/>
              <a:t>Exists by offering a service to shippers that must use LTL rates because they do not generate enough volume to use TL rates</a:t>
            </a:r>
          </a:p>
          <a:p>
            <a:pPr marL="548640" lvl="1"/>
            <a:r>
              <a:rPr lang="en-US" altLang="en-US" sz="2200" dirty="0"/>
              <a:t>Typically offers pickup and delivery service but does not perform the line-haul service (done by motor carriers or railroads)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86666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Specialists </a:t>
            </a:r>
            <a:r>
              <a:rPr lang="en-US" altLang="en-US" sz="1800" b="0" dirty="0">
                <a:latin typeface="+mj-lt"/>
              </a:rPr>
              <a:t>(2 of 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454727"/>
            <a:ext cx="8229600" cy="4525963"/>
          </a:xfrm>
        </p:spPr>
        <p:txBody>
          <a:bodyPr/>
          <a:lstStyle/>
          <a:p>
            <a:r>
              <a:rPr lang="en-US" altLang="en-US" sz="2400" dirty="0"/>
              <a:t>Freight forwarders</a:t>
            </a:r>
          </a:p>
          <a:p>
            <a:pPr marL="548640" lvl="1"/>
            <a:r>
              <a:rPr lang="en-US" altLang="en-US" sz="2400" dirty="0"/>
              <a:t>Give volume discounts to customers shipping large quantities of freight at one time</a:t>
            </a:r>
          </a:p>
          <a:p>
            <a:pPr marL="548640" lvl="1"/>
            <a:r>
              <a:rPr lang="en-US" altLang="en-US" sz="2400" dirty="0"/>
              <a:t>TL rates less than LTL rates because</a:t>
            </a:r>
          </a:p>
          <a:p>
            <a:pPr marL="822960" lvl="2"/>
            <a:r>
              <a:rPr lang="en-US" altLang="en-US" sz="2400" dirty="0"/>
              <a:t>Shipper loads the goods, and consignee unloads trailer</a:t>
            </a:r>
          </a:p>
          <a:p>
            <a:pPr marL="822960" lvl="2"/>
            <a:r>
              <a:rPr lang="en-US" altLang="en-US" sz="2400" dirty="0"/>
              <a:t>The load goes directly from shipper to consignee without passing through terminals</a:t>
            </a:r>
          </a:p>
          <a:p>
            <a:pPr marL="822960" lvl="2"/>
            <a:r>
              <a:rPr lang="en-US" altLang="en-US" sz="2400" dirty="0"/>
              <a:t>Administrative costs are same regardless of load size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96574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Specialists </a:t>
            </a:r>
            <a:r>
              <a:rPr lang="en-US" altLang="en-US" sz="1800" b="0" dirty="0">
                <a:latin typeface="+mj-lt"/>
              </a:rPr>
              <a:t>(3 of 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84909" y="13716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/>
              <a:t>Air forwarders</a:t>
            </a:r>
          </a:p>
          <a:p>
            <a:pPr marL="548640" lvl="1">
              <a:lnSpc>
                <a:spcPct val="90000"/>
              </a:lnSpc>
              <a:defRPr/>
            </a:pPr>
            <a:r>
              <a:rPr lang="en-US" sz="2400" dirty="0"/>
              <a:t>Consolidate shipments</a:t>
            </a:r>
          </a:p>
          <a:p>
            <a:pPr marL="548640" lvl="1">
              <a:lnSpc>
                <a:spcPct val="90000"/>
              </a:lnSpc>
              <a:defRPr/>
            </a:pPr>
            <a:r>
              <a:rPr lang="en-US" sz="2400" dirty="0"/>
              <a:t>Tender to airlines in containers ready for loading</a:t>
            </a:r>
          </a:p>
          <a:p>
            <a:pPr marL="548640" lvl="1">
              <a:lnSpc>
                <a:spcPct val="90000"/>
              </a:lnSpc>
              <a:defRPr/>
            </a:pPr>
            <a:r>
              <a:rPr lang="en-US" sz="2400" dirty="0"/>
              <a:t>Forwarders provide retailing function</a:t>
            </a:r>
          </a:p>
          <a:p>
            <a:pPr marL="548640" lvl="1">
              <a:lnSpc>
                <a:spcPct val="90000"/>
              </a:lnSpc>
              <a:defRPr/>
            </a:pPr>
            <a:r>
              <a:rPr lang="en-US" sz="2400" dirty="0"/>
              <a:t>Airline provides wholesaling function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Shippers’ associations</a:t>
            </a:r>
          </a:p>
          <a:p>
            <a:pPr marL="548640" lvl="1">
              <a:lnSpc>
                <a:spcPct val="90000"/>
              </a:lnSpc>
              <a:defRPr/>
            </a:pPr>
            <a:r>
              <a:rPr lang="en-US" sz="2400" dirty="0"/>
              <a:t>Similar to air and freight forwarders but are not-for-profit organizations </a:t>
            </a:r>
          </a:p>
          <a:p>
            <a:pPr marL="548640" lvl="1">
              <a:lnSpc>
                <a:spcPct val="90000"/>
              </a:lnSpc>
              <a:defRPr/>
            </a:pPr>
            <a:r>
              <a:rPr lang="en-US" sz="2400" dirty="0"/>
              <a:t>Primarily focused on achieving the lowest rates for members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365087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Specialists </a:t>
            </a:r>
            <a:r>
              <a:rPr lang="en-US" altLang="en-US" sz="1800" b="0" dirty="0">
                <a:latin typeface="+mj-lt"/>
              </a:rPr>
              <a:t>(4 of 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77982" y="1295400"/>
            <a:ext cx="8382000" cy="4525963"/>
          </a:xfrm>
        </p:spPr>
        <p:txBody>
          <a:bodyPr/>
          <a:lstStyle/>
          <a:p>
            <a:r>
              <a:rPr lang="en-US" altLang="en-US" sz="2400" dirty="0"/>
              <a:t>Brokers</a:t>
            </a:r>
          </a:p>
          <a:p>
            <a:pPr marL="512763" lvl="1" indent="-250825"/>
            <a:r>
              <a:rPr lang="en-US" altLang="en-US" sz="2400" dirty="0"/>
              <a:t>Companies that look to match a shipper’s freight with a carrier to transport it</a:t>
            </a:r>
          </a:p>
          <a:p>
            <a:pPr marL="512763" lvl="1" indent="-250825"/>
            <a:r>
              <a:rPr lang="en-US" altLang="en-US" sz="2400" dirty="0"/>
              <a:t>LTL shipments consolidate them and then give to motor carriers, freight forwarders, or shippers’ associations</a:t>
            </a:r>
          </a:p>
          <a:p>
            <a:pPr marL="512763" lvl="1" indent="-250825"/>
            <a:r>
              <a:rPr lang="en-US" altLang="en-US" sz="2400" dirty="0"/>
              <a:t>TL shipments, brokers retain a carrier and receive a portion of transportation charges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6034012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Specialists </a:t>
            </a:r>
            <a:r>
              <a:rPr lang="en-US" altLang="en-US" sz="1800" b="0" dirty="0">
                <a:latin typeface="+mj-lt"/>
              </a:rPr>
              <a:t>(5 of 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Third-party logistics companies (3PLs)</a:t>
            </a:r>
          </a:p>
          <a:p>
            <a:pPr marL="548640" lvl="1"/>
            <a:r>
              <a:rPr lang="en-US" altLang="en-US" sz="2400" dirty="0"/>
              <a:t>Find clients with complimentary transportation needs to maximize equipment utilization</a:t>
            </a:r>
          </a:p>
          <a:p>
            <a:pPr marL="548640" lvl="1"/>
            <a:r>
              <a:rPr lang="en-US" altLang="en-US" sz="2400" dirty="0"/>
              <a:t>Should reduce transportation costs to clients</a:t>
            </a:r>
          </a:p>
          <a:p>
            <a:pPr marL="548640" lvl="1"/>
            <a:endParaRPr lang="en-US" altLang="en-US" sz="2400" dirty="0"/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41037382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Specialists </a:t>
            </a:r>
            <a:r>
              <a:rPr lang="en-US" altLang="en-US" sz="1800" b="0" dirty="0">
                <a:latin typeface="+mj-lt"/>
              </a:rPr>
              <a:t>(6 of 6)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Parcel carriers</a:t>
            </a:r>
          </a:p>
          <a:p>
            <a:pPr marL="548640" lvl="1">
              <a:lnSpc>
                <a:spcPct val="90000"/>
              </a:lnSpc>
            </a:pPr>
            <a:r>
              <a:rPr lang="en-US" altLang="en-US" sz="2400" dirty="0"/>
              <a:t>Parcels are packages weighing up to 150 pounds</a:t>
            </a:r>
          </a:p>
          <a:p>
            <a:pPr marL="548640" lvl="1">
              <a:lnSpc>
                <a:spcPct val="90000"/>
              </a:lnSpc>
            </a:pPr>
            <a:r>
              <a:rPr lang="en-US" altLang="en-US" sz="2400" dirty="0"/>
              <a:t>Parcel carriers are companies that specialize in transporting parcels</a:t>
            </a:r>
          </a:p>
          <a:p>
            <a:pPr marL="548640" lvl="1">
              <a:lnSpc>
                <a:spcPct val="90000"/>
              </a:lnSpc>
            </a:pPr>
            <a:r>
              <a:rPr lang="en-US" altLang="en-US" sz="2400" dirty="0"/>
              <a:t>Parcel carriers include:</a:t>
            </a:r>
          </a:p>
          <a:p>
            <a:pPr marL="803275" lvl="2" indent="-234950">
              <a:lnSpc>
                <a:spcPct val="90000"/>
              </a:lnSpc>
            </a:pPr>
            <a:r>
              <a:rPr lang="en-US" altLang="en-US" sz="2400" dirty="0"/>
              <a:t>U.S. Postal Service – Retail Ground </a:t>
            </a:r>
          </a:p>
          <a:p>
            <a:pPr marL="803275" lvl="2" indent="-234950">
              <a:lnSpc>
                <a:spcPct val="90000"/>
              </a:lnSpc>
            </a:pPr>
            <a:r>
              <a:rPr lang="en-US" altLang="en-US" sz="2400" dirty="0"/>
              <a:t>United Parcel Service (UPS)</a:t>
            </a:r>
          </a:p>
          <a:p>
            <a:pPr marL="803275" lvl="2" indent="-234950">
              <a:lnSpc>
                <a:spcPct val="90000"/>
              </a:lnSpc>
            </a:pPr>
            <a:r>
              <a:rPr lang="en-US" altLang="en-US" sz="2400" dirty="0"/>
              <a:t>FedEx Express</a:t>
            </a:r>
          </a:p>
          <a:p>
            <a:pPr marL="803275" lvl="2" indent="-234950">
              <a:lnSpc>
                <a:spcPct val="90000"/>
              </a:lnSpc>
            </a:pPr>
            <a:r>
              <a:rPr lang="en-US" altLang="en-US" sz="2400" dirty="0"/>
              <a:t>Greyhound Package Express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85812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(1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The five modes are influenced by federal, state and local government regulations</a:t>
            </a:r>
          </a:p>
          <a:p>
            <a:pPr marL="548640" lvl="1">
              <a:defRPr/>
            </a:pPr>
            <a:r>
              <a:rPr lang="en-US" sz="2400" dirty="0"/>
              <a:t>Examples:</a:t>
            </a:r>
          </a:p>
          <a:p>
            <a:pPr marL="822960" lvl="2">
              <a:defRPr/>
            </a:pPr>
            <a:r>
              <a:rPr lang="en-US" sz="2400" dirty="0"/>
              <a:t>Mandatory retirement age for pilots in U.S.</a:t>
            </a:r>
          </a:p>
          <a:p>
            <a:pPr marL="822960" lvl="2">
              <a:defRPr/>
            </a:pPr>
            <a:r>
              <a:rPr lang="en-US" sz="2400" dirty="0"/>
              <a:t>Placement of lighting on truck trailers</a:t>
            </a:r>
          </a:p>
          <a:p>
            <a:pPr marL="822960" lvl="2">
              <a:defRPr/>
            </a:pPr>
            <a:r>
              <a:rPr lang="en-US" sz="2400" dirty="0"/>
              <a:t>Driver on-the-road hours</a:t>
            </a:r>
          </a:p>
          <a:p>
            <a:pPr>
              <a:defRPr/>
            </a:pPr>
            <a:r>
              <a:rPr lang="en-US" sz="2400" dirty="0"/>
              <a:t>Regulation </a:t>
            </a:r>
          </a:p>
          <a:p>
            <a:pPr marL="548640" lvl="1">
              <a:defRPr/>
            </a:pPr>
            <a:r>
              <a:rPr lang="en-US" sz="2400" dirty="0"/>
              <a:t>Costs money</a:t>
            </a:r>
          </a:p>
          <a:p>
            <a:pPr marL="548640" lvl="1">
              <a:defRPr/>
            </a:pPr>
            <a:r>
              <a:rPr lang="en-US" sz="2400" dirty="0"/>
              <a:t>Needs to be codified</a:t>
            </a:r>
          </a:p>
          <a:p>
            <a:pPr marL="548640" lvl="1">
              <a:defRPr/>
            </a:pPr>
            <a:r>
              <a:rPr lang="en-US" sz="2400" dirty="0"/>
              <a:t>Is enforced by government agencies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327485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(2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Level and degree of regulation varies from country to country</a:t>
            </a:r>
          </a:p>
          <a:p>
            <a:pPr marL="548640" lvl="1"/>
            <a:r>
              <a:rPr lang="en-US" altLang="en-US" sz="2400" dirty="0"/>
              <a:t>Examples….</a:t>
            </a:r>
          </a:p>
          <a:p>
            <a:r>
              <a:rPr lang="en-US" altLang="en-US" sz="2400" dirty="0"/>
              <a:t>Logisticians must understand:</a:t>
            </a:r>
          </a:p>
          <a:p>
            <a:pPr marL="548640" lvl="1"/>
            <a:r>
              <a:rPr lang="en-US" altLang="en-US" sz="2400" dirty="0"/>
              <a:t>Relevant transportation regulations</a:t>
            </a:r>
          </a:p>
          <a:p>
            <a:pPr marL="548640" lvl="1"/>
            <a:r>
              <a:rPr lang="en-US" altLang="en-US" sz="2400" dirty="0"/>
              <a:t>Cost and service implications of regulations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61045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(3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420091"/>
            <a:ext cx="8229600" cy="4525963"/>
          </a:xfrm>
        </p:spPr>
        <p:txBody>
          <a:bodyPr/>
          <a:lstStyle/>
          <a:p>
            <a:r>
              <a:rPr lang="en-US" altLang="en-US" sz="2400" dirty="0"/>
              <a:t>Environmental regulation</a:t>
            </a:r>
          </a:p>
          <a:p>
            <a:pPr marL="548640" lvl="1"/>
            <a:r>
              <a:rPr lang="en-US" altLang="en-US" sz="2400" dirty="0"/>
              <a:t>Environment Protection Agency (EPA) is the federal regulatory agency established to protect human health and the environment</a:t>
            </a:r>
          </a:p>
          <a:p>
            <a:pPr marL="548640" lvl="1"/>
            <a:r>
              <a:rPr lang="en-US" altLang="en-US" sz="2400" dirty="0"/>
              <a:t>Current concerns include:</a:t>
            </a:r>
          </a:p>
          <a:p>
            <a:pPr marL="822960" lvl="2"/>
            <a:r>
              <a:rPr lang="en-US" altLang="en-US" sz="2400" dirty="0"/>
              <a:t>Noise and air pollution</a:t>
            </a:r>
          </a:p>
          <a:p>
            <a:pPr marL="822960" lvl="2"/>
            <a:r>
              <a:rPr lang="en-US" altLang="en-US" sz="2400" dirty="0"/>
              <a:t>Resource conservation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05740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(4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Safety regulations by:</a:t>
            </a:r>
          </a:p>
          <a:p>
            <a:pPr marL="548640" lvl="1"/>
            <a:r>
              <a:rPr lang="en-US" altLang="en-US" sz="2400" dirty="0"/>
              <a:t>Department of Transportation (DOT) is the federal agency responsible for transportation safety regulations for all five modes</a:t>
            </a:r>
          </a:p>
          <a:p>
            <a:pPr marL="548640" lvl="1"/>
            <a:r>
              <a:rPr lang="en-US" altLang="en-US" sz="2400" dirty="0"/>
              <a:t>Federal Aviation Administration (FAA) has primary responsibility for air transportation safety</a:t>
            </a:r>
          </a:p>
          <a:p>
            <a:pPr marL="548640" lvl="1"/>
            <a:r>
              <a:rPr lang="en-US" altLang="en-US" sz="2400" dirty="0"/>
              <a:t>Federal Motor Carrier Safety Administration (FMCSA) is focused on reducing crashes, injuries, and fatalities involving large trucks and buses</a:t>
            </a:r>
          </a:p>
          <a:p>
            <a:pPr marL="548640" lvl="1"/>
            <a:r>
              <a:rPr lang="en-US" altLang="en-US" sz="2400" dirty="0"/>
              <a:t>and….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790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t Up"/>
          <p:cNvSpPr>
            <a:spLocks noGrp="1"/>
          </p:cNvSpPr>
          <p:nvPr>
            <p:ph type="title"/>
          </p:nvPr>
        </p:nvSpPr>
        <p:spPr>
          <a:xfrm>
            <a:off x="447314" y="389626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(5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47314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Safety regulations by</a:t>
            </a:r>
          </a:p>
          <a:p>
            <a:pPr marL="548640" lvl="1"/>
            <a:r>
              <a:rPr lang="en-US" altLang="en-US" sz="2400" dirty="0"/>
              <a:t>Office of Pipeline Safety (OPS) is responsible for safety considerations for natural gas and liquid pipelines</a:t>
            </a:r>
          </a:p>
          <a:p>
            <a:pPr marL="548640" lvl="1"/>
            <a:r>
              <a:rPr lang="en-US" altLang="en-US" sz="2400" dirty="0"/>
              <a:t>Federal Railroad Administration (FRA) has primary responsibility for safety in the U.S. railroad industry</a:t>
            </a:r>
          </a:p>
          <a:p>
            <a:pPr marL="548640" lvl="1"/>
            <a:r>
              <a:rPr lang="en-US" altLang="en-US" sz="2400" dirty="0"/>
              <a:t>U.S. Coast Guard (USCG) has three broad roles associated with marine (water) transportation:</a:t>
            </a:r>
          </a:p>
          <a:p>
            <a:pPr marL="822960" lvl="2"/>
            <a:r>
              <a:rPr lang="en-US" altLang="en-US" sz="2400" dirty="0"/>
              <a:t>Safety</a:t>
            </a:r>
          </a:p>
          <a:p>
            <a:pPr marL="822960" lvl="2"/>
            <a:r>
              <a:rPr lang="en-US" altLang="en-US" sz="2400" dirty="0"/>
              <a:t>Security</a:t>
            </a:r>
          </a:p>
          <a:p>
            <a:pPr marL="822960" lvl="2"/>
            <a:r>
              <a:rPr lang="en-US" altLang="en-US" sz="2400" dirty="0"/>
              <a:t>Stewardship</a:t>
            </a:r>
          </a:p>
          <a:p>
            <a:pPr marL="914400" lvl="2" indent="0">
              <a:buNone/>
            </a:pPr>
            <a:endParaRPr lang="en-US" altLang="en-US" sz="2400" dirty="0"/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13043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030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(6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482437"/>
            <a:ext cx="8382000" cy="3927764"/>
          </a:xfrm>
        </p:spPr>
        <p:txBody>
          <a:bodyPr/>
          <a:lstStyle/>
          <a:p>
            <a:r>
              <a:rPr lang="en-US" altLang="en-US" sz="2400" dirty="0"/>
              <a:t>Economic regulation</a:t>
            </a:r>
          </a:p>
          <a:p>
            <a:pPr marL="548640" lvl="1"/>
            <a:r>
              <a:rPr lang="en-US" altLang="en-US" sz="2400" dirty="0"/>
              <a:t>Refers to control over business practices and activities such as entry and exit, pricing, service, accounting and financial issues, and mergers and acquisitions</a:t>
            </a:r>
          </a:p>
          <a:p>
            <a:pPr marL="548640" lvl="1"/>
            <a:r>
              <a:rPr lang="en-US" altLang="en-US" sz="2400" dirty="0"/>
              <a:t>Regulation began in the 1870s due to a belief that transportation companies would not act in the public’s best interest without government regulation</a:t>
            </a:r>
            <a:r>
              <a:rPr lang="en-US" altLang="en-US" sz="2400" baseline="30000" dirty="0"/>
              <a:t>3</a:t>
            </a:r>
          </a:p>
          <a:p>
            <a:pPr marL="548640" lvl="1"/>
            <a:endParaRPr lang="en-US" altLang="en-US" sz="2400" baseline="30000" dirty="0"/>
          </a:p>
          <a:p>
            <a:pPr lvl="1"/>
            <a:endParaRPr lang="en-US" altLang="en-US" sz="2400" baseline="30000" dirty="0"/>
          </a:p>
          <a:p>
            <a:pPr marL="27432" indent="0">
              <a:buNone/>
            </a:pPr>
            <a:r>
              <a:rPr lang="en-US" altLang="en-US" sz="1200" baseline="30000" dirty="0"/>
              <a:t>3</a:t>
            </a:r>
            <a:r>
              <a:rPr lang="en-US" altLang="en-US" sz="1200" dirty="0"/>
              <a:t>Donald V. Harper, </a:t>
            </a:r>
            <a:r>
              <a:rPr lang="en-US" altLang="en-US" sz="1200" i="1" dirty="0"/>
              <a:t>Transportation in America</a:t>
            </a:r>
            <a:r>
              <a:rPr lang="en-US" altLang="en-US" sz="1200" dirty="0"/>
              <a:t>, 2nd ed. (Englewood Cliffs, NJ: Prentice Hall, 1982), Chapter 19.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32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2968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(7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61170" y="13716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Economic regulation </a:t>
            </a:r>
            <a:r>
              <a:rPr lang="en-US" altLang="en-US" sz="2400" u="sng" dirty="0"/>
              <a:t>history</a:t>
            </a:r>
          </a:p>
          <a:p>
            <a:pPr marL="548640" lvl="1"/>
            <a:r>
              <a:rPr lang="en-US" altLang="en-US" sz="2400" dirty="0"/>
              <a:t>Resulted in two key economic regulatory bodies:</a:t>
            </a:r>
          </a:p>
          <a:p>
            <a:pPr marL="822325" lvl="2" indent="-254000"/>
            <a:r>
              <a:rPr lang="en-US" altLang="en-US" sz="2400" dirty="0"/>
              <a:t>Interstate Commerce Commission (ICC)</a:t>
            </a:r>
          </a:p>
          <a:p>
            <a:pPr marL="822325" lvl="2" indent="-254000"/>
            <a:r>
              <a:rPr lang="en-US" altLang="en-US" sz="2400" dirty="0"/>
              <a:t>Civil Aeronautics Board (CAB) </a:t>
            </a:r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289995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2564" y="609600"/>
            <a:ext cx="8229600" cy="4744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Transportation Regulation </a:t>
            </a:r>
            <a:r>
              <a:rPr lang="en-US" altLang="en-US" sz="1800" b="0" dirty="0">
                <a:latin typeface="+mj-lt"/>
              </a:rPr>
              <a:t>(8 of 8)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4243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Economic regulation</a:t>
            </a:r>
          </a:p>
          <a:p>
            <a:pPr marL="548640" lvl="1"/>
            <a:r>
              <a:rPr lang="en-US" altLang="en-US" sz="2400" dirty="0"/>
              <a:t>Deregulation began in the 1970s </a:t>
            </a:r>
          </a:p>
          <a:p>
            <a:pPr marL="822960" lvl="2"/>
            <a:r>
              <a:rPr lang="en-US" altLang="en-US" sz="2400" dirty="0"/>
              <a:t>CAB was eliminated in 1985</a:t>
            </a:r>
          </a:p>
          <a:p>
            <a:pPr marL="822960" lvl="2"/>
            <a:r>
              <a:rPr lang="en-US" altLang="en-US" sz="2400" dirty="0"/>
              <a:t>ICC was legislated out of existence in 1995</a:t>
            </a:r>
          </a:p>
          <a:p>
            <a:pPr marL="548640" lvl="1"/>
            <a:r>
              <a:rPr lang="en-US" altLang="en-US" sz="2400" dirty="0"/>
              <a:t>A new agency, the Surface Transportation Board (STB), was created</a:t>
            </a:r>
          </a:p>
          <a:p>
            <a:pPr marL="548640" lvl="1"/>
            <a:r>
              <a:rPr lang="en-US" altLang="en-US" sz="2400" dirty="0"/>
              <a:t>Economic deregulation has allowed greater freedom with respect to pricing and service options</a:t>
            </a:r>
          </a:p>
          <a:p>
            <a:pPr lvl="1"/>
            <a:endParaRPr lang="en-US" altLang="en-US" sz="2400" dirty="0"/>
          </a:p>
          <a:p>
            <a:pPr marL="457200" lvl="1" indent="0">
              <a:buNone/>
              <a:tabLst>
                <a:tab pos="231775" algn="l"/>
              </a:tabLst>
              <a:defRPr/>
            </a:pPr>
            <a:endParaRPr lang="en-US" altLang="en-US" sz="2400" dirty="0"/>
          </a:p>
          <a:p>
            <a:pPr marL="57150" lvl="1" indent="0">
              <a:buNone/>
              <a:tabLst>
                <a:tab pos="231775" algn="l"/>
              </a:tabLst>
              <a:defRPr/>
            </a:pPr>
            <a:endParaRPr lang="en-US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39510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9491" y="594047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Legal Classification of Carriers </a:t>
            </a:r>
            <a:r>
              <a:rPr lang="en-US" altLang="en-US" sz="1800" b="0" dirty="0">
                <a:latin typeface="+mj-lt"/>
              </a:rPr>
              <a:t>(1 of 3)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392382"/>
            <a:ext cx="8229600" cy="4525963"/>
          </a:xfrm>
        </p:spPr>
        <p:txBody>
          <a:bodyPr/>
          <a:lstStyle/>
          <a:p>
            <a:r>
              <a:rPr lang="en-US" altLang="en-US" sz="2400" dirty="0"/>
              <a:t>Transportation carriers are classified as either:</a:t>
            </a:r>
          </a:p>
          <a:p>
            <a:pPr marL="548640" lvl="1"/>
            <a:r>
              <a:rPr lang="en-US" altLang="en-US" sz="2400" dirty="0"/>
              <a:t>For hire</a:t>
            </a:r>
          </a:p>
          <a:p>
            <a:pPr marL="731520" lvl="2"/>
            <a:r>
              <a:rPr lang="en-US" altLang="en-US" sz="2400" dirty="0"/>
              <a:t>Common</a:t>
            </a:r>
          </a:p>
          <a:p>
            <a:pPr marL="731520" lvl="2"/>
            <a:r>
              <a:rPr lang="en-US" altLang="en-US" sz="2400" dirty="0"/>
              <a:t>Contract</a:t>
            </a:r>
          </a:p>
          <a:p>
            <a:pPr marL="731520" lvl="2"/>
            <a:r>
              <a:rPr lang="en-US" altLang="en-US" sz="2400" dirty="0"/>
              <a:t>Exempt</a:t>
            </a:r>
          </a:p>
          <a:p>
            <a:pPr marL="548640" lvl="1"/>
            <a:r>
              <a:rPr lang="en-US" altLang="en-US" sz="2400" dirty="0"/>
              <a:t>Private</a:t>
            </a:r>
          </a:p>
          <a:p>
            <a:r>
              <a:rPr lang="en-US" altLang="en-US" sz="2400" dirty="0"/>
              <a:t>Classification is important because different levels of economic regulation are applicable to different carriers</a:t>
            </a:r>
          </a:p>
        </p:txBody>
      </p:sp>
    </p:spTree>
    <p:extLst>
      <p:ext uri="{BB962C8B-B14F-4D97-AF65-F5344CB8AC3E}">
        <p14:creationId xmlns:p14="http://schemas.microsoft.com/office/powerpoint/2010/main" val="35089530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268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Legal Classification of Carriers </a:t>
            </a:r>
            <a:r>
              <a:rPr lang="en-US" altLang="en-US" sz="1800" b="0" dirty="0">
                <a:latin typeface="+mj-lt"/>
              </a:rPr>
              <a:t>(2 of 3)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468582"/>
            <a:ext cx="8229600" cy="4525963"/>
          </a:xfrm>
        </p:spPr>
        <p:txBody>
          <a:bodyPr/>
          <a:lstStyle/>
          <a:p>
            <a:r>
              <a:rPr lang="en-US" altLang="en-US" sz="2400" dirty="0"/>
              <a:t>For-hire carriers</a:t>
            </a:r>
          </a:p>
          <a:p>
            <a:pPr marL="548640" lvl="1"/>
            <a:r>
              <a:rPr lang="en-US" altLang="en-US" sz="2400" dirty="0"/>
              <a:t>Common carriers</a:t>
            </a:r>
          </a:p>
          <a:p>
            <a:pPr marL="822960" lvl="2"/>
            <a:r>
              <a:rPr lang="en-US" altLang="en-US" sz="2400" dirty="0"/>
              <a:t>Serve the general public</a:t>
            </a:r>
          </a:p>
          <a:p>
            <a:pPr marL="548640" lvl="1"/>
            <a:r>
              <a:rPr lang="en-US" altLang="en-US" sz="2400" dirty="0"/>
              <a:t>Contract carriers</a:t>
            </a:r>
          </a:p>
          <a:p>
            <a:pPr marL="822960" lvl="2"/>
            <a:r>
              <a:rPr lang="en-US" altLang="en-US" sz="2400" dirty="0"/>
              <a:t>Offer specialized service to customers on a contractual basis</a:t>
            </a:r>
          </a:p>
          <a:p>
            <a:pPr marL="822960" lvl="2"/>
            <a:r>
              <a:rPr lang="en-US" altLang="en-US" sz="2400" dirty="0"/>
              <a:t>No obligation to serve the general public or to treat customers on an equal basis</a:t>
            </a:r>
          </a:p>
        </p:txBody>
      </p:sp>
    </p:spTree>
    <p:extLst>
      <p:ext uri="{BB962C8B-B14F-4D97-AF65-F5344CB8AC3E}">
        <p14:creationId xmlns:p14="http://schemas.microsoft.com/office/powerpoint/2010/main" val="242498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50652"/>
          </a:xfrm>
        </p:spPr>
        <p:txBody>
          <a:bodyPr/>
          <a:lstStyle/>
          <a:p>
            <a:r>
              <a:rPr lang="en-US" altLang="en-US" sz="3600" dirty="0">
                <a:latin typeface="+mj-lt"/>
              </a:rPr>
              <a:t>Legal Classification of Carriers </a:t>
            </a:r>
            <a:r>
              <a:rPr lang="en-US" altLang="en-US" sz="1800" b="0" dirty="0">
                <a:latin typeface="+mj-lt"/>
              </a:rPr>
              <a:t>(3 of 3)</a:t>
            </a:r>
            <a:endParaRPr lang="en-US" sz="1800" b="0" dirty="0">
              <a:latin typeface="+mj-lt"/>
            </a:endParaRPr>
          </a:p>
        </p:txBody>
      </p:sp>
      <p:sp>
        <p:nvSpPr>
          <p:cNvPr id="2" name="Text Box 1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3733800"/>
          </a:xfrm>
        </p:spPr>
        <p:txBody>
          <a:bodyPr/>
          <a:lstStyle/>
          <a:p>
            <a:r>
              <a:rPr lang="en-US" altLang="en-US" sz="2400" dirty="0"/>
              <a:t>For-hire carriers</a:t>
            </a:r>
          </a:p>
          <a:p>
            <a:pPr marL="548640" lvl="1"/>
            <a:r>
              <a:rPr lang="en-US" altLang="en-US" sz="2400" dirty="0"/>
              <a:t>Exempt carriers</a:t>
            </a:r>
          </a:p>
          <a:p>
            <a:pPr marL="822960" lvl="2"/>
            <a:r>
              <a:rPr lang="en-US" altLang="en-US" sz="2400" dirty="0"/>
              <a:t>Exempted from economic regulation due to legislation</a:t>
            </a:r>
          </a:p>
          <a:p>
            <a:r>
              <a:rPr lang="en-US" altLang="en-US" sz="2400" dirty="0"/>
              <a:t>Private carriers </a:t>
            </a:r>
          </a:p>
          <a:p>
            <a:pPr marL="548640" lvl="1">
              <a:buFont typeface="Calibri" panose="020F0502020204030204" pitchFamily="34" charset="0"/>
              <a:buChar char="─"/>
            </a:pPr>
            <a:r>
              <a:rPr lang="en-US" altLang="en-US" sz="2400" dirty="0"/>
              <a:t>Companies whose primary business is other than transportation and provide their own transportation service</a:t>
            </a:r>
          </a:p>
          <a:p>
            <a:pPr marL="548640" lvl="1"/>
            <a:r>
              <a:rPr lang="en-US" altLang="en-US" sz="2400" dirty="0"/>
              <a:t>Also exempt from economic regulation</a:t>
            </a:r>
          </a:p>
          <a:p>
            <a:pPr lvl="2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5020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to locate within a country/region?</a:t>
            </a:r>
          </a:p>
          <a:p>
            <a:endParaRPr lang="en-US" dirty="0"/>
          </a:p>
          <a:p>
            <a:r>
              <a:rPr lang="en-US" dirty="0"/>
              <a:t>The Gravity Method!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3200400"/>
            <a:ext cx="5195133" cy="2706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363" y="3962400"/>
            <a:ext cx="3088470" cy="1789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8554" y="11049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5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Assignment</a:t>
            </a:r>
          </a:p>
          <a:p>
            <a:pPr lvl="1"/>
            <a:r>
              <a:rPr lang="en-US" sz="1800" dirty="0"/>
              <a:t>Final Project</a:t>
            </a:r>
          </a:p>
          <a:p>
            <a:pPr lvl="2"/>
            <a:r>
              <a:rPr lang="en-US" sz="1600" dirty="0"/>
              <a:t>Report</a:t>
            </a:r>
          </a:p>
          <a:p>
            <a:pPr lvl="2"/>
            <a:r>
              <a:rPr lang="en-US" sz="1600" dirty="0"/>
              <a:t>Analysis</a:t>
            </a:r>
          </a:p>
          <a:p>
            <a:pPr lvl="2"/>
            <a:r>
              <a:rPr lang="en-US" sz="1600" dirty="0"/>
              <a:t>Presentation</a:t>
            </a:r>
          </a:p>
          <a:p>
            <a:pPr lvl="2"/>
            <a:endParaRPr lang="en-US" sz="1600" dirty="0"/>
          </a:p>
          <a:p>
            <a:r>
              <a:rPr lang="en-US" sz="2000" dirty="0"/>
              <a:t>Final Exam</a:t>
            </a:r>
          </a:p>
        </p:txBody>
      </p:sp>
    </p:spTree>
    <p:extLst>
      <p:ext uri="{BB962C8B-B14F-4D97-AF65-F5344CB8AC3E}">
        <p14:creationId xmlns:p14="http://schemas.microsoft.com/office/powerpoint/2010/main" val="25914373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Supply Chain Management</a:t>
            </a:r>
          </a:p>
          <a:p>
            <a:r>
              <a:rPr lang="en-US" sz="2000" dirty="0"/>
              <a:t>Partnerships within the Supply Chain</a:t>
            </a:r>
          </a:p>
          <a:p>
            <a:pPr lvl="1"/>
            <a:r>
              <a:rPr lang="en-US" sz="1800" dirty="0"/>
              <a:t>See three extra readings</a:t>
            </a:r>
          </a:p>
          <a:p>
            <a:pPr lvl="1"/>
            <a:endParaRPr lang="en-US" sz="1800" dirty="0"/>
          </a:p>
          <a:p>
            <a:r>
              <a:rPr lang="en-US" sz="2000" dirty="0"/>
              <a:t>Final Exam Review</a:t>
            </a:r>
          </a:p>
        </p:txBody>
      </p:sp>
    </p:spTree>
    <p:extLst>
      <p:ext uri="{BB962C8B-B14F-4D97-AF65-F5344CB8AC3E}">
        <p14:creationId xmlns:p14="http://schemas.microsoft.com/office/powerpoint/2010/main" val="8517908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 lecture template SOBM.potx" id="{9EC2B8E4-CD9C-4278-BC59-61FBF02897B7}" vid="{CD487174-C9C8-4AA8-B3C5-60D422520F13}"/>
    </a:ext>
  </a:extLst>
</a:theme>
</file>

<file path=ppt/theme/theme2.xml><?xml version="1.0" encoding="utf-8"?>
<a:theme xmlns:a="http://schemas.openxmlformats.org/drawingml/2006/main" name="1_508 Lecture">
  <a:themeElements>
    <a:clrScheme name="Custom 7">
      <a:dk1>
        <a:sysClr val="windowText" lastClr="000000"/>
      </a:dk1>
      <a:lt1>
        <a:sysClr val="window" lastClr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3449</TotalTime>
  <Words>1987</Words>
  <Application>Microsoft Office PowerPoint</Application>
  <PresentationFormat>On-screen Show (4:3)</PresentationFormat>
  <Paragraphs>374</Paragraphs>
  <Slides>63</Slides>
  <Notes>42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Arial</vt:lpstr>
      <vt:lpstr>Book Antiqua</vt:lpstr>
      <vt:lpstr>Calibri</vt:lpstr>
      <vt:lpstr>Times New Roman</vt:lpstr>
      <vt:lpstr>Wingdings</vt:lpstr>
      <vt:lpstr>2_Office Theme</vt:lpstr>
      <vt:lpstr>1_508 Lecture</vt:lpstr>
      <vt:lpstr>MGT 608 – Information and Supply Chain Systems  Week 4, Lesson 1   </vt:lpstr>
      <vt:lpstr>Review of Week 3</vt:lpstr>
      <vt:lpstr>Preview of Week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Events !!!</vt:lpstr>
      <vt:lpstr>Contemporary Logistics</vt:lpstr>
      <vt:lpstr>Learning Objectives</vt:lpstr>
      <vt:lpstr>Transportation (1 of 4)</vt:lpstr>
      <vt:lpstr>Transportation (2 of 4)</vt:lpstr>
      <vt:lpstr>Learning Activity</vt:lpstr>
      <vt:lpstr>Transportation (4 of 4)</vt:lpstr>
      <vt:lpstr>Transportation Infrastructure</vt:lpstr>
      <vt:lpstr>Table 1: Infrastructure Statistics in Several Countries</vt:lpstr>
      <vt:lpstr>Transportation Modes (1 of 16)</vt:lpstr>
      <vt:lpstr>Transportation Modes (2 of 16)</vt:lpstr>
      <vt:lpstr>Transportation Modes (3 of 16)</vt:lpstr>
      <vt:lpstr>Transportation Modes (4 of 16)</vt:lpstr>
      <vt:lpstr>Transportation Modes (5 of 16)</vt:lpstr>
      <vt:lpstr>PowerPoint Presentation</vt:lpstr>
      <vt:lpstr>Transportation Modes (6 of 16)</vt:lpstr>
      <vt:lpstr>Transportation Modes (7 of 16)</vt:lpstr>
      <vt:lpstr>Transportation Modes (8 of 16)</vt:lpstr>
      <vt:lpstr>Transportation Modes (9 of 16)</vt:lpstr>
      <vt:lpstr>Transportation Modes (11 of 16)</vt:lpstr>
      <vt:lpstr>Transportation Modes (12 of 16)</vt:lpstr>
      <vt:lpstr>Transportation Modes (13 of 16)</vt:lpstr>
      <vt:lpstr>Transportation Modes (14 of 16)</vt:lpstr>
      <vt:lpstr>Transportation Modes (16 of 16)</vt:lpstr>
      <vt:lpstr>Intermodal Transportation (1 of 4)</vt:lpstr>
      <vt:lpstr>Intermodal Transportation (2 of 4)</vt:lpstr>
      <vt:lpstr>Intermodal Transportation (3 of 4)</vt:lpstr>
      <vt:lpstr>Intermodal Transportation (4 of 4)</vt:lpstr>
      <vt:lpstr>Learning Activity</vt:lpstr>
      <vt:lpstr>Transportation Specialists (1 of 6)</vt:lpstr>
      <vt:lpstr>Transportation Specialists (2 of 6)</vt:lpstr>
      <vt:lpstr>Transportation Specialists (3 of 6)</vt:lpstr>
      <vt:lpstr>Transportation Specialists (4 of 6)</vt:lpstr>
      <vt:lpstr>Transportation Specialists (5 of 6)</vt:lpstr>
      <vt:lpstr>Transportation Specialists (6 of 6)</vt:lpstr>
      <vt:lpstr>Transportation Regulation (1 of 8)</vt:lpstr>
      <vt:lpstr>Transportation Regulation (2 of 8)</vt:lpstr>
      <vt:lpstr>Transportation Regulation (3 of 8)</vt:lpstr>
      <vt:lpstr>Transportation Regulation (4 of 8)</vt:lpstr>
      <vt:lpstr>Transportation Regulation (5 of 8)</vt:lpstr>
      <vt:lpstr>Transportation Regulation (6 of 8)</vt:lpstr>
      <vt:lpstr>Transportation Regulation (7 of 8)</vt:lpstr>
      <vt:lpstr>Transportation Regulation (8 of 8)</vt:lpstr>
      <vt:lpstr>Legal Classification of Carriers (1 of 3)</vt:lpstr>
      <vt:lpstr>Legal Classification of Carriers (2 of 3)</vt:lpstr>
      <vt:lpstr>Legal Classification of Carriers (3 of 3)</vt:lpstr>
      <vt:lpstr>Learning Activity</vt:lpstr>
      <vt:lpstr>Reminders</vt:lpstr>
      <vt:lpstr>Next Time</vt:lpstr>
    </vt:vector>
  </TitlesOfParts>
  <Company>SPI Global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Logistics, 12th Ed</dc:title>
  <dc:subject>Marketing</dc:subject>
  <dc:creator>Pettit</dc:creator>
  <cp:lastModifiedBy>Timothy Pettit</cp:lastModifiedBy>
  <cp:revision>412</cp:revision>
  <cp:lastPrinted>2017-03-01T21:28:38Z</cp:lastPrinted>
  <dcterms:created xsi:type="dcterms:W3CDTF">2014-07-14T20:04:21Z</dcterms:created>
  <dcterms:modified xsi:type="dcterms:W3CDTF">2019-10-21T18:40:50Z</dcterms:modified>
  <cp:category>Business</cp:category>
</cp:coreProperties>
</file>